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69" r:id="rId37"/>
    <p:sldId id="270" r:id="rId38"/>
    <p:sldId id="27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BAECFF-1DBE-40C9-909B-A9A80864D1E5}" v="1428" dt="2022-03-30T18:40:46.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01" d="100"/>
          <a:sy n="101" d="100"/>
        </p:scale>
        <p:origin x="234"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46490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0022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5255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1311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4417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9286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5658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9504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294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154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55182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273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80830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044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7285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456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670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6/6/2022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768104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4" descr="Light blue 3D cubes suspended on the air with a dark blue 3D cube on the surface">
            <a:extLst>
              <a:ext uri="{FF2B5EF4-FFF2-40B4-BE49-F238E27FC236}">
                <a16:creationId xmlns:a16="http://schemas.microsoft.com/office/drawing/2014/main" id="{108C37B0-F69A-995C-ED1F-BA1DB20A3D49}"/>
              </a:ext>
            </a:extLst>
          </p:cNvPr>
          <p:cNvPicPr>
            <a:picLocks noChangeAspect="1"/>
          </p:cNvPicPr>
          <p:nvPr/>
        </p:nvPicPr>
        <p:blipFill rotWithShape="1">
          <a:blip r:embed="rId3"/>
          <a:srcRect t="9091" r="9091"/>
          <a:stretch/>
        </p:blipFill>
        <p:spPr>
          <a:xfrm>
            <a:off x="20" y="10"/>
            <a:ext cx="12191980" cy="6857990"/>
          </a:xfrm>
          <a:prstGeom prst="rect">
            <a:avLst/>
          </a:prstGeom>
        </p:spPr>
      </p:pic>
      <p:pic>
        <p:nvPicPr>
          <p:cNvPr id="20" name="Picture 19">
            <a:extLst>
              <a:ext uri="{FF2B5EF4-FFF2-40B4-BE49-F238E27FC236}">
                <a16:creationId xmlns:a16="http://schemas.microsoft.com/office/drawing/2014/main" id="{2EB248D8-CF52-4E79-8818-CCF3E9CD55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Freeform 5">
            <a:extLst>
              <a:ext uri="{FF2B5EF4-FFF2-40B4-BE49-F238E27FC236}">
                <a16:creationId xmlns:a16="http://schemas.microsoft.com/office/drawing/2014/main" id="{EE853D4C-8752-44E5-AD7A-063F8234A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4" name="Freeform 14">
            <a:extLst>
              <a:ext uri="{FF2B5EF4-FFF2-40B4-BE49-F238E27FC236}">
                <a16:creationId xmlns:a16="http://schemas.microsoft.com/office/drawing/2014/main" id="{73F69954-D4AA-45CE-A548-AEBF62E3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646333" y="5105399"/>
            <a:ext cx="4513792" cy="914401"/>
          </a:xfrm>
        </p:spPr>
        <p:txBody>
          <a:bodyPr vert="horz" lIns="91440" tIns="45720" rIns="91440" bIns="45720" rtlCol="0" anchor="t">
            <a:noAutofit/>
          </a:bodyPr>
          <a:lstStyle/>
          <a:p>
            <a:pPr>
              <a:lnSpc>
                <a:spcPct val="90000"/>
              </a:lnSpc>
            </a:pPr>
            <a:r>
              <a:rPr lang="en-US" sz="1100" dirty="0">
                <a:cs typeface="Calibri"/>
              </a:rPr>
              <a:t>BY</a:t>
            </a:r>
          </a:p>
          <a:p>
            <a:pPr>
              <a:lnSpc>
                <a:spcPct val="90000"/>
              </a:lnSpc>
            </a:pPr>
            <a:r>
              <a:rPr lang="en-US" sz="1100" dirty="0">
                <a:cs typeface="Calibri"/>
              </a:rPr>
              <a:t>SRIVATSAV R (2019103066)</a:t>
            </a:r>
          </a:p>
          <a:p>
            <a:pPr>
              <a:lnSpc>
                <a:spcPct val="90000"/>
              </a:lnSpc>
            </a:pPr>
            <a:r>
              <a:rPr lang="en-US" sz="1100" dirty="0">
                <a:cs typeface="Calibri"/>
              </a:rPr>
              <a:t>SACHIN RAGHUL T (2019103573)</a:t>
            </a:r>
          </a:p>
          <a:p>
            <a:pPr>
              <a:lnSpc>
                <a:spcPct val="90000"/>
              </a:lnSpc>
            </a:pPr>
            <a:r>
              <a:rPr lang="en-US" sz="1100" dirty="0">
                <a:cs typeface="Calibri"/>
              </a:rPr>
              <a:t>SANJEEV KM (2019103576)</a:t>
            </a:r>
          </a:p>
        </p:txBody>
      </p:sp>
      <p:sp>
        <p:nvSpPr>
          <p:cNvPr id="2" name="Title 1"/>
          <p:cNvSpPr>
            <a:spLocks noGrp="1"/>
          </p:cNvSpPr>
          <p:nvPr>
            <p:ph type="ctrTitle"/>
          </p:nvPr>
        </p:nvSpPr>
        <p:spPr>
          <a:xfrm>
            <a:off x="6646333" y="1545167"/>
            <a:ext cx="4513792" cy="2819398"/>
          </a:xfrm>
        </p:spPr>
        <p:txBody>
          <a:bodyPr>
            <a:normAutofit/>
          </a:bodyPr>
          <a:lstStyle/>
          <a:p>
            <a:pPr>
              <a:lnSpc>
                <a:spcPct val="90000"/>
              </a:lnSpc>
            </a:pPr>
            <a:r>
              <a:rPr lang="en-US" sz="2400" dirty="0" err="1">
                <a:cs typeface="Calibri Light"/>
              </a:rPr>
              <a:t>Ethegram</a:t>
            </a:r>
            <a:br>
              <a:rPr lang="en-US" sz="2400" dirty="0">
                <a:cs typeface="Calibri Light"/>
              </a:rPr>
            </a:br>
            <a:r>
              <a:rPr lang="en-US" sz="2400" dirty="0">
                <a:cs typeface="Calibri Light"/>
              </a:rPr>
              <a:t>  -  a blockchain based decentralized social media application with reward system</a:t>
            </a:r>
            <a:endParaRPr lang="en-US" sz="2400"/>
          </a:p>
        </p:txBody>
      </p:sp>
      <p:grpSp>
        <p:nvGrpSpPr>
          <p:cNvPr id="26" name="Group 25">
            <a:extLst>
              <a:ext uri="{FF2B5EF4-FFF2-40B4-BE49-F238E27FC236}">
                <a16:creationId xmlns:a16="http://schemas.microsoft.com/office/drawing/2014/main" id="{0068A9AF-AB93-401A-8CE9-F39578B3A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7" name="Straight Connector 26">
              <a:extLst>
                <a:ext uri="{FF2B5EF4-FFF2-40B4-BE49-F238E27FC236}">
                  <a16:creationId xmlns:a16="http://schemas.microsoft.com/office/drawing/2014/main" id="{8884D755-D741-471A-A4CA-F50EF5B592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5B122A-DB1B-47F1-9D17-7AAD12FDCC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5D230F-E76B-4836-8358-A102EEAE77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30D58-5160-48FC-8844-63C3E0B104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5B9D0E-1620-4053-A7CC-0315832CBF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384EAA0-3D9E-4D80-B921-03DB831EC6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733966-4929-4D6A-9E07-2410580C02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B5A27-B6CC-4E73-8D9A-3FEFD3FB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EA3C4E-D362-4242-9810-2D32F7E94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38A6C6-EFF5-4EE1-ADFE-B5F507B08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15C031-4320-4BBA-86BE-C1C67FBBA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8CBF99-47D6-4D49-BB15-0D7BE834E2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E1EFA5-BC29-4544-8FD3-018ACD212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525904B-4221-4FAD-BE3E-44A63F3CE0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82C6C7-DBDD-44C9-8FCF-ADED6B5B3B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53B382-C708-47B5-AA1D-0BEC4F042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953A60-0310-4285-8409-1D3868C9BB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773B86-6265-4CC5-83C1-A09F76FEDC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65C455-96CD-464F-BFF3-C22DBF3A0B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37F692-81B3-4CD6-972E-7796DD644C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ECA07D0-9E86-4A9B-BAB4-43493766A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8FA0748-B289-4275-B061-F24BC6DBB9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ECAB31-E589-40F0-B92D-1D4BB1A1C0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9E4A1-C61A-41D0-AF5B-57D898401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5CAE1B-7705-4527-ACE1-3A682722B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6A045C-2507-4310-A46F-3C24C36D5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534929-5355-4FCC-B28D-23A2B339A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81BF46-0D3A-4438-8EEE-6121B670CE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C3AD23-F5B5-4D59-8AC8-81D53B8B34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9052C6B-3534-4A9B-B622-E8D5D1321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4D56ED8-876B-4EE6-B357-10A12B5BA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D4CDC2-E214-4417-8095-5B2F91AEAB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6C5CE46-26FC-41D6-A21C-F65C87895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6C81983-24FD-4606-B8D4-469D798802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1EB9C6-04B6-40DB-9DC7-D04A93BFD6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871D9AB-A0B0-47A4-A672-76333E705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75B67C-4900-48BA-9B5E-B8757884B4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1C3B6C-DA70-4290-8F39-6C593A18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583374-799E-427C-B427-008CE921F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40998E-C5A3-492A-B12A-148AB0EBCE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283048-DDA8-4BC4-B8CC-DF3C5A9F2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429CF45-D8B8-484C-9A56-6A827F458D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D09BAD-3640-4C2C-BCFB-661688058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8388B9-6E7F-4E4A-B6AF-DE7EC2A005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142A50-C95A-4541-A313-EF1B19CED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664D3E-3B0F-4769-9D06-0D2A9F7FDD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23FC98-39F7-48F1-9108-E89CF17858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31CA6A-5852-4AF8-9BB7-FB48A7ADF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6490D45-405E-42E8-8E75-FB40435E4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655B4ED-0C84-4BED-B75C-7856E3FF4D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8472CDE-C9A5-41FF-9F25-C11A4BC028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161A2FD-1C25-44BE-9436-0C75B67E3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B8AE4B-8581-470F-8F5F-3E4939381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43DADFF-BD52-4029-9501-239CF76006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CEB4E7-E357-4D3C-A253-8A54191B5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F8EEACB-8345-4632-BC96-621945A01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E32197A-D1A2-4A8B-A6D2-CAF590F248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F8E170-186A-4D86-A017-B30FBECF69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49B6D74-07B1-4E0E-9BBA-1905247399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20448A-2320-459B-B975-71822DD385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594DEB-FD2B-4FAF-A670-65C0355DA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CC1FEE-F2A2-4CBC-A937-65FB46A314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D32B9E3-91E7-419D-AF64-B8EF6424FD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004CD01-0FC5-4CD8-A1B4-CE1128775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1FE5CA4-CBA0-4623-8CCA-9D340DFA3D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86D501-B2DE-45BD-8240-731D2EAA97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AEAB6A1-C430-4444-99EF-4EEA3EC0C5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A6FDF40-BC01-4309-832B-B4E1C698BF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D07185-1C9A-4B11-80A0-E2ED0D85FC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32CFF46-1BB3-4160-9356-F224042C5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FE94851-EBB2-40D8-8D64-9822B6D62C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BFF110-E54E-4FB1-B864-A4457C6CE7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319A31A-8D57-4A81-9231-0AC53C6CDB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68704F1-4068-46C9-ABC3-49FE3E0E1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4FB8274-3C59-4C53-B2F4-813FD708E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59F7020-06BC-4E19-A07A-C19993A92E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520646A-A14F-42EC-A5E7-6CBCE8910D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B65C275-E65F-4C36-8C20-BAF3CC7443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4" descr="Person writing on a notepad">
            <a:extLst>
              <a:ext uri="{FF2B5EF4-FFF2-40B4-BE49-F238E27FC236}">
                <a16:creationId xmlns:a16="http://schemas.microsoft.com/office/drawing/2014/main" id="{0F5EBB25-B3CA-749E-4DDC-C7C6F5708009}"/>
              </a:ext>
            </a:extLst>
          </p:cNvPr>
          <p:cNvPicPr>
            <a:picLocks noChangeAspect="1"/>
          </p:cNvPicPr>
          <p:nvPr/>
        </p:nvPicPr>
        <p:blipFill rotWithShape="1">
          <a:blip r:embed="rId3"/>
          <a:srcRect t="16491" b="1253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47FBF059-B1E9-4A73-AAE3-D750C9F671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243A2F9-4FEA-49EF-9063-6112194B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62026" y="607814"/>
            <a:ext cx="10264775"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44AE83-785B-EBD3-C630-E09D9B026CB0}"/>
              </a:ext>
            </a:extLst>
          </p:cNvPr>
          <p:cNvSpPr>
            <a:spLocks noGrp="1"/>
          </p:cNvSpPr>
          <p:nvPr>
            <p:ph type="title"/>
          </p:nvPr>
        </p:nvSpPr>
        <p:spPr>
          <a:xfrm>
            <a:off x="1380067" y="787400"/>
            <a:ext cx="9437159" cy="1278467"/>
          </a:xfrm>
        </p:spPr>
        <p:txBody>
          <a:bodyPr>
            <a:normAutofit/>
          </a:bodyPr>
          <a:lstStyle/>
          <a:p>
            <a:pPr algn="ctr"/>
            <a:r>
              <a:rPr lang="en-US" dirty="0">
                <a:cs typeface="Calibri Light"/>
              </a:rPr>
              <a:t>LIST OF MODULES</a:t>
            </a:r>
            <a:endParaRPr lang="en-US"/>
          </a:p>
        </p:txBody>
      </p:sp>
      <p:sp>
        <p:nvSpPr>
          <p:cNvPr id="3" name="Content Placeholder 2">
            <a:extLst>
              <a:ext uri="{FF2B5EF4-FFF2-40B4-BE49-F238E27FC236}">
                <a16:creationId xmlns:a16="http://schemas.microsoft.com/office/drawing/2014/main" id="{52530540-8465-6429-9F64-13318C57CB1B}"/>
              </a:ext>
            </a:extLst>
          </p:cNvPr>
          <p:cNvSpPr>
            <a:spLocks noGrp="1"/>
          </p:cNvSpPr>
          <p:nvPr>
            <p:ph idx="1"/>
          </p:nvPr>
        </p:nvSpPr>
        <p:spPr>
          <a:xfrm>
            <a:off x="1380067" y="2142067"/>
            <a:ext cx="9437159" cy="3725333"/>
          </a:xfrm>
        </p:spPr>
        <p:txBody>
          <a:bodyPr>
            <a:normAutofit/>
          </a:bodyPr>
          <a:lstStyle/>
          <a:p>
            <a:pPr>
              <a:buFont typeface="Wingdings"/>
              <a:buChar char="ü"/>
            </a:pPr>
            <a:r>
              <a:rPr lang="en-US" dirty="0">
                <a:ea typeface="+mn-lt"/>
                <a:cs typeface="+mn-lt"/>
              </a:rPr>
              <a:t>Process for registering</a:t>
            </a:r>
            <a:endParaRPr lang="en-US"/>
          </a:p>
          <a:p>
            <a:pPr>
              <a:buClr>
                <a:srgbClr val="FFFFFF"/>
              </a:buClr>
              <a:buFont typeface="Wingdings"/>
              <a:buChar char="ü"/>
            </a:pPr>
            <a:r>
              <a:rPr lang="en-US" dirty="0">
                <a:ea typeface="+mn-lt"/>
                <a:cs typeface="+mn-lt"/>
              </a:rPr>
              <a:t>Process for creating post</a:t>
            </a:r>
            <a:endParaRPr lang="en-US">
              <a:ea typeface="+mn-lt"/>
              <a:cs typeface="+mn-lt"/>
            </a:endParaRPr>
          </a:p>
          <a:p>
            <a:pPr>
              <a:buClr>
                <a:srgbClr val="FFFFFF"/>
              </a:buClr>
              <a:buFont typeface="Wingdings"/>
              <a:buChar char="ü"/>
            </a:pPr>
            <a:r>
              <a:rPr lang="en-US" dirty="0">
                <a:ea typeface="+mn-lt"/>
                <a:cs typeface="+mn-lt"/>
              </a:rPr>
              <a:t>Reward System</a:t>
            </a:r>
            <a:endParaRPr lang="en-US"/>
          </a:p>
        </p:txBody>
      </p:sp>
    </p:spTree>
    <p:extLst>
      <p:ext uri="{BB962C8B-B14F-4D97-AF65-F5344CB8AC3E}">
        <p14:creationId xmlns:p14="http://schemas.microsoft.com/office/powerpoint/2010/main" val="347770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3160-EEB4-C12F-A25E-2F6A836AC0D0}"/>
              </a:ext>
            </a:extLst>
          </p:cNvPr>
          <p:cNvSpPr>
            <a:spLocks noGrp="1"/>
          </p:cNvSpPr>
          <p:nvPr>
            <p:ph type="title"/>
          </p:nvPr>
        </p:nvSpPr>
        <p:spPr>
          <a:xfrm>
            <a:off x="6242050" y="609600"/>
            <a:ext cx="5147730" cy="1641987"/>
          </a:xfrm>
        </p:spPr>
        <p:txBody>
          <a:bodyPr>
            <a:normAutofit/>
          </a:bodyPr>
          <a:lstStyle/>
          <a:p>
            <a:r>
              <a:rPr lang="en-US" dirty="0">
                <a:cs typeface="Calibri Light"/>
              </a:rPr>
              <a:t>Process of registering</a:t>
            </a:r>
            <a:endParaRPr lang="en-US" dirty="0"/>
          </a:p>
        </p:txBody>
      </p:sp>
      <p:sp>
        <p:nvSpPr>
          <p:cNvPr id="3" name="Content Placeholder 2">
            <a:extLst>
              <a:ext uri="{FF2B5EF4-FFF2-40B4-BE49-F238E27FC236}">
                <a16:creationId xmlns:a16="http://schemas.microsoft.com/office/drawing/2014/main" id="{83D1A137-56FA-32D4-5DD0-723D317B33CC}"/>
              </a:ext>
            </a:extLst>
          </p:cNvPr>
          <p:cNvSpPr>
            <a:spLocks noGrp="1"/>
          </p:cNvSpPr>
          <p:nvPr>
            <p:ph idx="1"/>
          </p:nvPr>
        </p:nvSpPr>
        <p:spPr>
          <a:xfrm>
            <a:off x="6284383" y="1837347"/>
            <a:ext cx="5147730" cy="4052176"/>
          </a:xfrm>
        </p:spPr>
        <p:txBody>
          <a:bodyPr>
            <a:normAutofit lnSpcReduction="10000"/>
          </a:bodyPr>
          <a:lstStyle/>
          <a:p>
            <a:r>
              <a:rPr lang="en-US" sz="1700" dirty="0">
                <a:ea typeface="+mn-lt"/>
                <a:cs typeface="+mn-lt"/>
              </a:rPr>
              <a:t>When the client starts, the user can register into the application only if he/she is not already registered. This is handled by the users mapping and frontend. </a:t>
            </a:r>
          </a:p>
          <a:p>
            <a:r>
              <a:rPr lang="en-US" sz="1700" dirty="0">
                <a:ea typeface="+mn-lt"/>
                <a:cs typeface="+mn-lt"/>
              </a:rPr>
              <a:t>If the account address of user already exists in the users mapping, the frontend registration is disabled, else the frontend sends a transaction along with 0.002 Ether (the cryptocurrency of Ethereum blockchain) to the blockchain and a new user account is registered with the application. </a:t>
            </a:r>
          </a:p>
          <a:p>
            <a:r>
              <a:rPr lang="en-US" sz="1700" dirty="0">
                <a:ea typeface="+mn-lt"/>
                <a:cs typeface="+mn-lt"/>
              </a:rPr>
              <a:t>This amount goes into the contract balance and it enables the contract to reward the users based on the likes (or upvotes) their content gets. It also discourages malicious actors to get registered on the application.</a:t>
            </a:r>
            <a:endParaRPr lang="en-US" dirty="0"/>
          </a:p>
          <a:p>
            <a:pPr>
              <a:buClr>
                <a:srgbClr val="FFFFFF"/>
              </a:buClr>
            </a:pPr>
            <a:endParaRPr lang="en-US" sz="1700" dirty="0">
              <a:cs typeface="Calibri" panose="020F0502020204030204"/>
            </a:endParaRPr>
          </a:p>
        </p:txBody>
      </p:sp>
      <p:pic>
        <p:nvPicPr>
          <p:cNvPr id="4" name="Picture 4">
            <a:extLst>
              <a:ext uri="{FF2B5EF4-FFF2-40B4-BE49-F238E27FC236}">
                <a16:creationId xmlns:a16="http://schemas.microsoft.com/office/drawing/2014/main" id="{C09870B1-50AC-3D45-EEFC-A50C6216A040}"/>
              </a:ext>
            </a:extLst>
          </p:cNvPr>
          <p:cNvPicPr>
            <a:picLocks noChangeAspect="1"/>
          </p:cNvPicPr>
          <p:nvPr/>
        </p:nvPicPr>
        <p:blipFill>
          <a:blip r:embed="rId3"/>
          <a:stretch>
            <a:fillRect/>
          </a:stretch>
        </p:blipFill>
        <p:spPr>
          <a:xfrm>
            <a:off x="532513" y="2471450"/>
            <a:ext cx="5140154" cy="15222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7198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0A80-00A0-A36C-C9DB-73F9E23DA0F5}"/>
              </a:ext>
            </a:extLst>
          </p:cNvPr>
          <p:cNvSpPr>
            <a:spLocks noGrp="1"/>
          </p:cNvSpPr>
          <p:nvPr>
            <p:ph type="title"/>
          </p:nvPr>
        </p:nvSpPr>
        <p:spPr>
          <a:xfrm>
            <a:off x="685802" y="609600"/>
            <a:ext cx="6282266" cy="1456267"/>
          </a:xfrm>
        </p:spPr>
        <p:txBody>
          <a:bodyPr>
            <a:normAutofit/>
          </a:bodyPr>
          <a:lstStyle/>
          <a:p>
            <a:r>
              <a:rPr lang="en-US" dirty="0">
                <a:cs typeface="Calibri Light"/>
              </a:rPr>
              <a:t>Process of creating post</a:t>
            </a:r>
            <a:endParaRPr lang="en-US" dirty="0"/>
          </a:p>
        </p:txBody>
      </p:sp>
      <p:sp>
        <p:nvSpPr>
          <p:cNvPr id="3" name="Content Placeholder 2">
            <a:extLst>
              <a:ext uri="{FF2B5EF4-FFF2-40B4-BE49-F238E27FC236}">
                <a16:creationId xmlns:a16="http://schemas.microsoft.com/office/drawing/2014/main" id="{F2CBFCCB-B8F1-E7BB-33DA-AF55D083CBD7}"/>
              </a:ext>
            </a:extLst>
          </p:cNvPr>
          <p:cNvSpPr>
            <a:spLocks noGrp="1"/>
          </p:cNvSpPr>
          <p:nvPr>
            <p:ph idx="1"/>
          </p:nvPr>
        </p:nvSpPr>
        <p:spPr>
          <a:xfrm>
            <a:off x="685802" y="1909234"/>
            <a:ext cx="6282266" cy="3649133"/>
          </a:xfrm>
        </p:spPr>
        <p:txBody>
          <a:bodyPr>
            <a:normAutofit fontScale="92500"/>
          </a:bodyPr>
          <a:lstStyle/>
          <a:p>
            <a:r>
              <a:rPr lang="en-US" dirty="0">
                <a:ea typeface="+mn-lt"/>
                <a:cs typeface="+mn-lt"/>
              </a:rPr>
              <a:t>While creating a new post, if an image or video is uploaded by the user along with the post, the frontend client loads the image or video into a byte array and sends the byte data to IPFS storage endpoint through IPFS library. </a:t>
            </a:r>
          </a:p>
          <a:p>
            <a:r>
              <a:rPr lang="en-US" dirty="0">
                <a:ea typeface="+mn-lt"/>
                <a:cs typeface="+mn-lt"/>
              </a:rPr>
              <a:t>When the data storage is successful, it returns the corresponding IPFS hash in return. This hash is stored on the blockchain and is later used to retrieve the image or video when required. </a:t>
            </a:r>
          </a:p>
          <a:p>
            <a:r>
              <a:rPr lang="en-US" dirty="0">
                <a:ea typeface="+mn-lt"/>
                <a:cs typeface="+mn-lt"/>
              </a:rPr>
              <a:t>All the post data along with creator's address, image/video IPFS hash and current timestamp is sent as a transaction to the blockchain along with an amount of 0.001 Ether to the blockchain and the post is created. Other users can now like (upvote) or comment on the post</a:t>
            </a:r>
            <a:endParaRPr lang="en-US" dirty="0"/>
          </a:p>
          <a:p>
            <a:pPr>
              <a:buClr>
                <a:srgbClr val="FFFFFF"/>
              </a:buClr>
            </a:pPr>
            <a:endParaRPr lang="en-US" dirty="0">
              <a:cs typeface="Calibri" panose="020F0502020204030204"/>
            </a:endParaRPr>
          </a:p>
        </p:txBody>
      </p:sp>
      <p:pic>
        <p:nvPicPr>
          <p:cNvPr id="4" name="Picture 4">
            <a:extLst>
              <a:ext uri="{FF2B5EF4-FFF2-40B4-BE49-F238E27FC236}">
                <a16:creationId xmlns:a16="http://schemas.microsoft.com/office/drawing/2014/main" id="{A800C6C2-03FF-39E7-CEA1-C84DAD943502}"/>
              </a:ext>
            </a:extLst>
          </p:cNvPr>
          <p:cNvPicPr>
            <a:picLocks noChangeAspect="1"/>
          </p:cNvPicPr>
          <p:nvPr/>
        </p:nvPicPr>
        <p:blipFill>
          <a:blip r:embed="rId3"/>
          <a:stretch>
            <a:fillRect/>
          </a:stretch>
        </p:blipFill>
        <p:spPr>
          <a:xfrm>
            <a:off x="7559186" y="2210988"/>
            <a:ext cx="4038380" cy="244449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4919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D133-C81C-6F71-756F-4B94503F3B89}"/>
              </a:ext>
            </a:extLst>
          </p:cNvPr>
          <p:cNvSpPr>
            <a:spLocks noGrp="1"/>
          </p:cNvSpPr>
          <p:nvPr>
            <p:ph type="title"/>
          </p:nvPr>
        </p:nvSpPr>
        <p:spPr>
          <a:xfrm>
            <a:off x="4955458" y="459180"/>
            <a:ext cx="6593075" cy="1612490"/>
          </a:xfrm>
        </p:spPr>
        <p:txBody>
          <a:bodyPr>
            <a:normAutofit/>
          </a:bodyPr>
          <a:lstStyle/>
          <a:p>
            <a:r>
              <a:rPr lang="en-US" dirty="0">
                <a:cs typeface="Calibri Light"/>
              </a:rPr>
              <a:t>Reward system</a:t>
            </a:r>
            <a:endParaRPr lang="en-US" dirty="0"/>
          </a:p>
        </p:txBody>
      </p:sp>
      <p:pic>
        <p:nvPicPr>
          <p:cNvPr id="7" name="Picture 4">
            <a:extLst>
              <a:ext uri="{FF2B5EF4-FFF2-40B4-BE49-F238E27FC236}">
                <a16:creationId xmlns:a16="http://schemas.microsoft.com/office/drawing/2014/main" id="{4CF74FBD-0D99-9D27-B60B-AE23B77372DB}"/>
              </a:ext>
            </a:extLst>
          </p:cNvPr>
          <p:cNvPicPr>
            <a:picLocks noChangeAspect="1"/>
          </p:cNvPicPr>
          <p:nvPr/>
        </p:nvPicPr>
        <p:blipFill rotWithShape="1">
          <a:blip r:embed="rId3"/>
          <a:srcRect l="28933" r="3304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C1DF2917-F7EF-7DBE-E7EE-1BD78EC5EC33}"/>
              </a:ext>
            </a:extLst>
          </p:cNvPr>
          <p:cNvSpPr>
            <a:spLocks noGrp="1"/>
          </p:cNvSpPr>
          <p:nvPr>
            <p:ph idx="1"/>
          </p:nvPr>
        </p:nvSpPr>
        <p:spPr>
          <a:xfrm>
            <a:off x="4955458" y="1976419"/>
            <a:ext cx="6593075" cy="4150915"/>
          </a:xfrm>
        </p:spPr>
        <p:txBody>
          <a:bodyPr>
            <a:normAutofit fontScale="92500" lnSpcReduction="10000"/>
          </a:bodyPr>
          <a:lstStyle/>
          <a:p>
            <a:r>
              <a:rPr lang="en-US" dirty="0">
                <a:ea typeface="+mn-lt"/>
                <a:cs typeface="+mn-lt"/>
              </a:rPr>
              <a:t>When the user creates a post, other users of the application can view and upvote the post if they like the content. Each upvote generates a single token in the application account of the creator.</a:t>
            </a:r>
          </a:p>
          <a:p>
            <a:r>
              <a:rPr lang="en-US" dirty="0">
                <a:ea typeface="+mn-lt"/>
                <a:cs typeface="+mn-lt"/>
              </a:rPr>
              <a:t>This token count can be seen in the UI profile section of the user. These tokens can be redeemed into Ethers from the platform itself. The funds are directly transferred to the account address from the contract balance. </a:t>
            </a:r>
          </a:p>
          <a:p>
            <a:r>
              <a:rPr lang="en-US" dirty="0">
                <a:ea typeface="+mn-lt"/>
                <a:cs typeface="+mn-lt"/>
              </a:rPr>
              <a:t>Each token when redeemed gives 0.0001 Ether. Thus, the cost of creating a new post is recovered when the user receives 10 upvotes on his post. </a:t>
            </a:r>
          </a:p>
          <a:p>
            <a:r>
              <a:rPr lang="en-US" dirty="0">
                <a:ea typeface="+mn-lt"/>
                <a:cs typeface="+mn-lt"/>
              </a:rPr>
              <a:t>More upvotes would ensure that the one-time registration cost is also recovered. This makes the rewards system purely content dependent. </a:t>
            </a:r>
          </a:p>
          <a:p>
            <a:r>
              <a:rPr lang="en-US" dirty="0">
                <a:ea typeface="+mn-lt"/>
                <a:cs typeface="+mn-lt"/>
              </a:rPr>
              <a:t>Content creators are rewarded only based on how much their content is liked by other users of the application.</a:t>
            </a:r>
            <a:endParaRPr lang="en-US" dirty="0">
              <a:cs typeface="Calibri" panose="020F0502020204030204"/>
            </a:endParaRPr>
          </a:p>
        </p:txBody>
      </p:sp>
    </p:spTree>
    <p:extLst>
      <p:ext uri="{BB962C8B-B14F-4D97-AF65-F5344CB8AC3E}">
        <p14:creationId xmlns:p14="http://schemas.microsoft.com/office/powerpoint/2010/main" val="204043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5BA1-8A05-D8F3-F32C-C1E426D7C138}"/>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000" dirty="0"/>
              <a:t>IMPLEMENTATION</a:t>
            </a:r>
            <a:r>
              <a:rPr lang="en-US" sz="6600" dirty="0"/>
              <a:t> 20%</a:t>
            </a:r>
          </a:p>
        </p:txBody>
      </p:sp>
      <p:cxnSp>
        <p:nvCxnSpPr>
          <p:cNvPr id="11" name="Straight Connector 10">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7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3167-9994-1251-B261-629B57004170}"/>
              </a:ext>
            </a:extLst>
          </p:cNvPr>
          <p:cNvSpPr>
            <a:spLocks noGrp="1"/>
          </p:cNvSpPr>
          <p:nvPr>
            <p:ph type="title"/>
          </p:nvPr>
        </p:nvSpPr>
        <p:spPr/>
        <p:txBody>
          <a:bodyPr/>
          <a:lstStyle/>
          <a:p>
            <a:r>
              <a:rPr lang="en-US" dirty="0"/>
              <a:t>UI BUILD</a:t>
            </a:r>
            <a:br>
              <a:rPr lang="en-US" dirty="0"/>
            </a:br>
            <a:endParaRPr lang="en-IN" dirty="0"/>
          </a:p>
        </p:txBody>
      </p:sp>
      <p:pic>
        <p:nvPicPr>
          <p:cNvPr id="4" name="Picture 3">
            <a:extLst>
              <a:ext uri="{FF2B5EF4-FFF2-40B4-BE49-F238E27FC236}">
                <a16:creationId xmlns:a16="http://schemas.microsoft.com/office/drawing/2014/main" id="{328B97F8-AC2B-708F-320A-5448A21BB7A0}"/>
              </a:ext>
            </a:extLst>
          </p:cNvPr>
          <p:cNvPicPr>
            <a:picLocks noChangeAspect="1"/>
          </p:cNvPicPr>
          <p:nvPr/>
        </p:nvPicPr>
        <p:blipFill>
          <a:blip r:embed="rId2"/>
          <a:stretch>
            <a:fillRect/>
          </a:stretch>
        </p:blipFill>
        <p:spPr>
          <a:xfrm>
            <a:off x="496887" y="1533084"/>
            <a:ext cx="5161076" cy="2903105"/>
          </a:xfrm>
          <a:prstGeom prst="rect">
            <a:avLst/>
          </a:prstGeom>
        </p:spPr>
      </p:pic>
      <p:pic>
        <p:nvPicPr>
          <p:cNvPr id="5" name="Picture 4">
            <a:extLst>
              <a:ext uri="{FF2B5EF4-FFF2-40B4-BE49-F238E27FC236}">
                <a16:creationId xmlns:a16="http://schemas.microsoft.com/office/drawing/2014/main" id="{449600DD-0C0E-31D3-1EAF-4165F3F39542}"/>
              </a:ext>
            </a:extLst>
          </p:cNvPr>
          <p:cNvPicPr>
            <a:picLocks noChangeAspect="1"/>
          </p:cNvPicPr>
          <p:nvPr/>
        </p:nvPicPr>
        <p:blipFill>
          <a:blip r:embed="rId3"/>
          <a:stretch>
            <a:fillRect/>
          </a:stretch>
        </p:blipFill>
        <p:spPr>
          <a:xfrm>
            <a:off x="5751513" y="3429000"/>
            <a:ext cx="5943600" cy="3206750"/>
          </a:xfrm>
          <a:prstGeom prst="rect">
            <a:avLst/>
          </a:prstGeom>
        </p:spPr>
      </p:pic>
    </p:spTree>
    <p:extLst>
      <p:ext uri="{BB962C8B-B14F-4D97-AF65-F5344CB8AC3E}">
        <p14:creationId xmlns:p14="http://schemas.microsoft.com/office/powerpoint/2010/main" val="383612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3504-DBD7-168F-DD3A-D0C7A3E48D0B}"/>
              </a:ext>
            </a:extLst>
          </p:cNvPr>
          <p:cNvSpPr>
            <a:spLocks noGrp="1"/>
          </p:cNvSpPr>
          <p:nvPr>
            <p:ph type="title"/>
          </p:nvPr>
        </p:nvSpPr>
        <p:spPr>
          <a:xfrm>
            <a:off x="331328" y="181337"/>
            <a:ext cx="10131425" cy="1456267"/>
          </a:xfrm>
        </p:spPr>
        <p:txBody>
          <a:bodyPr/>
          <a:lstStyle/>
          <a:p>
            <a:r>
              <a:rPr lang="en-US" dirty="0"/>
              <a:t>USER ACCOUNT CREATION</a:t>
            </a:r>
            <a:endParaRPr lang="en-IN" dirty="0"/>
          </a:p>
        </p:txBody>
      </p:sp>
      <p:pic>
        <p:nvPicPr>
          <p:cNvPr id="4" name="Content Placeholder 3">
            <a:extLst>
              <a:ext uri="{FF2B5EF4-FFF2-40B4-BE49-F238E27FC236}">
                <a16:creationId xmlns:a16="http://schemas.microsoft.com/office/drawing/2014/main" id="{EF3A66A5-B404-F6D3-9CD2-483313BA353D}"/>
              </a:ext>
            </a:extLst>
          </p:cNvPr>
          <p:cNvPicPr>
            <a:picLocks noGrp="1" noChangeAspect="1"/>
          </p:cNvPicPr>
          <p:nvPr>
            <p:ph idx="1"/>
          </p:nvPr>
        </p:nvPicPr>
        <p:blipFill>
          <a:blip r:embed="rId2"/>
          <a:stretch>
            <a:fillRect/>
          </a:stretch>
        </p:blipFill>
        <p:spPr>
          <a:xfrm>
            <a:off x="130799" y="1261862"/>
            <a:ext cx="5965201" cy="3355426"/>
          </a:xfrm>
          <a:prstGeom prst="rect">
            <a:avLst/>
          </a:prstGeom>
        </p:spPr>
      </p:pic>
      <p:pic>
        <p:nvPicPr>
          <p:cNvPr id="5" name="Picture 4">
            <a:extLst>
              <a:ext uri="{FF2B5EF4-FFF2-40B4-BE49-F238E27FC236}">
                <a16:creationId xmlns:a16="http://schemas.microsoft.com/office/drawing/2014/main" id="{7D28B14E-30D7-2BE5-E986-DC92567B8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715" y="3584848"/>
            <a:ext cx="5736590" cy="3091815"/>
          </a:xfrm>
          <a:prstGeom prst="rect">
            <a:avLst/>
          </a:prstGeom>
          <a:noFill/>
          <a:ln>
            <a:noFill/>
          </a:ln>
        </p:spPr>
      </p:pic>
    </p:spTree>
    <p:extLst>
      <p:ext uri="{BB962C8B-B14F-4D97-AF65-F5344CB8AC3E}">
        <p14:creationId xmlns:p14="http://schemas.microsoft.com/office/powerpoint/2010/main" val="319527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4163-256E-34D8-D972-CD48C7FD35AE}"/>
              </a:ext>
            </a:extLst>
          </p:cNvPr>
          <p:cNvSpPr>
            <a:spLocks noGrp="1"/>
          </p:cNvSpPr>
          <p:nvPr>
            <p:ph type="title"/>
          </p:nvPr>
        </p:nvSpPr>
        <p:spPr/>
        <p:txBody>
          <a:bodyPr/>
          <a:lstStyle/>
          <a:p>
            <a:r>
              <a:rPr lang="en-US" dirty="0"/>
              <a:t>BLOCK CREATION</a:t>
            </a:r>
            <a:endParaRPr lang="en-IN" dirty="0"/>
          </a:p>
        </p:txBody>
      </p:sp>
      <p:pic>
        <p:nvPicPr>
          <p:cNvPr id="4" name="Content Placeholder 3">
            <a:extLst>
              <a:ext uri="{FF2B5EF4-FFF2-40B4-BE49-F238E27FC236}">
                <a16:creationId xmlns:a16="http://schemas.microsoft.com/office/drawing/2014/main" id="{4F3F1C01-19FF-3ECA-3065-CA141914DF63}"/>
              </a:ext>
            </a:extLst>
          </p:cNvPr>
          <p:cNvPicPr>
            <a:picLocks noGrp="1" noChangeAspect="1"/>
          </p:cNvPicPr>
          <p:nvPr>
            <p:ph idx="1"/>
          </p:nvPr>
        </p:nvPicPr>
        <p:blipFill>
          <a:blip r:embed="rId2"/>
          <a:stretch>
            <a:fillRect/>
          </a:stretch>
        </p:blipFill>
        <p:spPr>
          <a:xfrm>
            <a:off x="6522926" y="2271620"/>
            <a:ext cx="5455766" cy="3649662"/>
          </a:xfrm>
          <a:prstGeom prst="rect">
            <a:avLst/>
          </a:prstGeom>
        </p:spPr>
      </p:pic>
      <p:pic>
        <p:nvPicPr>
          <p:cNvPr id="5" name="Picture 4">
            <a:extLst>
              <a:ext uri="{FF2B5EF4-FFF2-40B4-BE49-F238E27FC236}">
                <a16:creationId xmlns:a16="http://schemas.microsoft.com/office/drawing/2014/main" id="{9493CBC9-001D-8C6A-7881-0C3046843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082" y="2271620"/>
            <a:ext cx="2729865" cy="3800475"/>
          </a:xfrm>
          <a:prstGeom prst="rect">
            <a:avLst/>
          </a:prstGeom>
        </p:spPr>
      </p:pic>
      <p:pic>
        <p:nvPicPr>
          <p:cNvPr id="6" name="Picture 5">
            <a:extLst>
              <a:ext uri="{FF2B5EF4-FFF2-40B4-BE49-F238E27FC236}">
                <a16:creationId xmlns:a16="http://schemas.microsoft.com/office/drawing/2014/main" id="{2AC5EFCB-4477-69DD-080D-63D56F227A74}"/>
              </a:ext>
            </a:extLst>
          </p:cNvPr>
          <p:cNvPicPr>
            <a:picLocks noChangeAspect="1"/>
          </p:cNvPicPr>
          <p:nvPr/>
        </p:nvPicPr>
        <p:blipFill>
          <a:blip r:embed="rId4"/>
          <a:stretch>
            <a:fillRect/>
          </a:stretch>
        </p:blipFill>
        <p:spPr>
          <a:xfrm>
            <a:off x="685801" y="2271620"/>
            <a:ext cx="2300605" cy="3791585"/>
          </a:xfrm>
          <a:prstGeom prst="rect">
            <a:avLst/>
          </a:prstGeom>
        </p:spPr>
      </p:pic>
    </p:spTree>
    <p:extLst>
      <p:ext uri="{BB962C8B-B14F-4D97-AF65-F5344CB8AC3E}">
        <p14:creationId xmlns:p14="http://schemas.microsoft.com/office/powerpoint/2010/main" val="55194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511B-3E61-A551-5185-9FE69E79DB33}"/>
              </a:ext>
            </a:extLst>
          </p:cNvPr>
          <p:cNvSpPr>
            <a:spLocks noGrp="1"/>
          </p:cNvSpPr>
          <p:nvPr>
            <p:ph type="title"/>
          </p:nvPr>
        </p:nvSpPr>
        <p:spPr>
          <a:xfrm>
            <a:off x="175007" y="0"/>
            <a:ext cx="10131425" cy="1456267"/>
          </a:xfrm>
        </p:spPr>
        <p:txBody>
          <a:bodyPr/>
          <a:lstStyle/>
          <a:p>
            <a:r>
              <a:rPr lang="en-US" dirty="0"/>
              <a:t>STORAGE CONTRACTS AND UNIT TESTING</a:t>
            </a:r>
            <a:endParaRPr lang="en-IN" dirty="0"/>
          </a:p>
        </p:txBody>
      </p:sp>
      <p:pic>
        <p:nvPicPr>
          <p:cNvPr id="4" name="Content Placeholder 3">
            <a:extLst>
              <a:ext uri="{FF2B5EF4-FFF2-40B4-BE49-F238E27FC236}">
                <a16:creationId xmlns:a16="http://schemas.microsoft.com/office/drawing/2014/main" id="{68CE2249-9D72-9F98-AD50-0F7DDC4BDC9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33957"/>
          <a:stretch/>
        </p:blipFill>
        <p:spPr bwMode="auto">
          <a:xfrm>
            <a:off x="359410" y="1825379"/>
            <a:ext cx="5363728" cy="1912378"/>
          </a:xfrm>
          <a:prstGeom prst="rect">
            <a:avLst/>
          </a:prstGeom>
          <a:noFill/>
          <a:ln>
            <a:noFill/>
          </a:ln>
        </p:spPr>
      </p:pic>
      <p:pic>
        <p:nvPicPr>
          <p:cNvPr id="5" name="Picture 4">
            <a:extLst>
              <a:ext uri="{FF2B5EF4-FFF2-40B4-BE49-F238E27FC236}">
                <a16:creationId xmlns:a16="http://schemas.microsoft.com/office/drawing/2014/main" id="{322EE3E8-C50B-D4E8-865D-53C6F0FC0D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8147"/>
          <a:stretch/>
        </p:blipFill>
        <p:spPr bwMode="auto">
          <a:xfrm>
            <a:off x="6096000" y="1825379"/>
            <a:ext cx="5736590" cy="1912378"/>
          </a:xfrm>
          <a:prstGeom prst="rect">
            <a:avLst/>
          </a:prstGeom>
          <a:noFill/>
          <a:ln>
            <a:noFill/>
          </a:ln>
        </p:spPr>
      </p:pic>
      <p:pic>
        <p:nvPicPr>
          <p:cNvPr id="6" name="Picture 5">
            <a:extLst>
              <a:ext uri="{FF2B5EF4-FFF2-40B4-BE49-F238E27FC236}">
                <a16:creationId xmlns:a16="http://schemas.microsoft.com/office/drawing/2014/main" id="{ACA90428-A995-AC8A-949A-81E9828247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2490"/>
          <a:stretch/>
        </p:blipFill>
        <p:spPr bwMode="auto">
          <a:xfrm>
            <a:off x="3227705" y="4275472"/>
            <a:ext cx="5736590" cy="1778088"/>
          </a:xfrm>
          <a:prstGeom prst="rect">
            <a:avLst/>
          </a:prstGeom>
          <a:noFill/>
          <a:ln>
            <a:noFill/>
          </a:ln>
        </p:spPr>
      </p:pic>
    </p:spTree>
    <p:extLst>
      <p:ext uri="{BB962C8B-B14F-4D97-AF65-F5344CB8AC3E}">
        <p14:creationId xmlns:p14="http://schemas.microsoft.com/office/powerpoint/2010/main" val="403059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5BA1-8A05-D8F3-F32C-C1E426D7C138}"/>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000" dirty="0"/>
              <a:t>IMPLEMENTATION</a:t>
            </a:r>
            <a:r>
              <a:rPr lang="en-US" sz="6600" dirty="0"/>
              <a:t> 50%</a:t>
            </a:r>
          </a:p>
        </p:txBody>
      </p:sp>
      <p:cxnSp>
        <p:nvCxnSpPr>
          <p:cNvPr id="11" name="Straight Connector 10">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032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A0E6-DC99-09F8-37DB-75237F2EF468}"/>
              </a:ext>
            </a:extLst>
          </p:cNvPr>
          <p:cNvSpPr>
            <a:spLocks noGrp="1"/>
          </p:cNvSpPr>
          <p:nvPr>
            <p:ph type="title"/>
          </p:nvPr>
        </p:nvSpPr>
        <p:spPr>
          <a:xfrm>
            <a:off x="6400800" y="609600"/>
            <a:ext cx="5147730" cy="1641987"/>
          </a:xfrm>
        </p:spPr>
        <p:txBody>
          <a:bodyPr>
            <a:normAutofit/>
          </a:bodyPr>
          <a:lstStyle/>
          <a:p>
            <a:r>
              <a:rPr lang="en-US" dirty="0">
                <a:cs typeface="Calibri Light"/>
              </a:rPr>
              <a:t>index</a:t>
            </a:r>
          </a:p>
        </p:txBody>
      </p:sp>
      <p:pic>
        <p:nvPicPr>
          <p:cNvPr id="14" name="Picture 4" descr="Blue blocks and networks technology background">
            <a:extLst>
              <a:ext uri="{FF2B5EF4-FFF2-40B4-BE49-F238E27FC236}">
                <a16:creationId xmlns:a16="http://schemas.microsoft.com/office/drawing/2014/main" id="{B51B35B2-71F5-FE04-CDA1-725920BE9B04}"/>
              </a:ext>
            </a:extLst>
          </p:cNvPr>
          <p:cNvPicPr>
            <a:picLocks noChangeAspect="1"/>
          </p:cNvPicPr>
          <p:nvPr/>
        </p:nvPicPr>
        <p:blipFill rotWithShape="1">
          <a:blip r:embed="rId3"/>
          <a:srcRect l="8903" r="41096" b="-438"/>
          <a:stretch/>
        </p:blipFill>
        <p:spPr>
          <a:xfrm>
            <a:off x="20" y="975"/>
            <a:ext cx="6095980" cy="6858000"/>
          </a:xfrm>
          <a:prstGeom prst="rect">
            <a:avLst/>
          </a:prstGeom>
        </p:spPr>
      </p:pic>
      <p:sp>
        <p:nvSpPr>
          <p:cNvPr id="3" name="Content Placeholder 2">
            <a:extLst>
              <a:ext uri="{FF2B5EF4-FFF2-40B4-BE49-F238E27FC236}">
                <a16:creationId xmlns:a16="http://schemas.microsoft.com/office/drawing/2014/main" id="{E7341CF4-1C04-D754-C9DF-3AF24E3417F4}"/>
              </a:ext>
            </a:extLst>
          </p:cNvPr>
          <p:cNvSpPr>
            <a:spLocks noGrp="1"/>
          </p:cNvSpPr>
          <p:nvPr>
            <p:ph idx="1"/>
          </p:nvPr>
        </p:nvSpPr>
        <p:spPr>
          <a:xfrm>
            <a:off x="6400800" y="2251587"/>
            <a:ext cx="5147730" cy="3637935"/>
          </a:xfrm>
        </p:spPr>
        <p:txBody>
          <a:bodyPr>
            <a:normAutofit fontScale="92500" lnSpcReduction="10000"/>
          </a:bodyPr>
          <a:lstStyle/>
          <a:p>
            <a:pPr marL="342900" indent="-342900">
              <a:buAutoNum type="arabicParenR"/>
            </a:pPr>
            <a:r>
              <a:rPr lang="en-US" dirty="0">
                <a:cs typeface="Calibri"/>
              </a:rPr>
              <a:t>INTRODUCTION</a:t>
            </a:r>
          </a:p>
          <a:p>
            <a:pPr marL="342900" indent="-342900">
              <a:buClr>
                <a:srgbClr val="FFFFFF"/>
              </a:buClr>
              <a:buAutoNum type="arabicParenR"/>
            </a:pPr>
            <a:r>
              <a:rPr lang="en-US" dirty="0">
                <a:cs typeface="Calibri"/>
              </a:rPr>
              <a:t>LITERATURE SURVEY</a:t>
            </a:r>
          </a:p>
          <a:p>
            <a:pPr marL="342900" indent="-342900">
              <a:buClr>
                <a:srgbClr val="FFFFFF"/>
              </a:buClr>
              <a:buAutoNum type="arabicParenR"/>
            </a:pPr>
            <a:r>
              <a:rPr lang="en-US" dirty="0">
                <a:cs typeface="Calibri"/>
              </a:rPr>
              <a:t>PROBLEM STATEMENT</a:t>
            </a:r>
          </a:p>
          <a:p>
            <a:pPr marL="342900" indent="-342900">
              <a:buClr>
                <a:srgbClr val="FFFFFF"/>
              </a:buClr>
              <a:buAutoNum type="arabicParenR"/>
            </a:pPr>
            <a:r>
              <a:rPr lang="en-US" dirty="0">
                <a:cs typeface="Calibri"/>
              </a:rPr>
              <a:t>OBJECTIVE</a:t>
            </a:r>
          </a:p>
          <a:p>
            <a:pPr marL="342900" indent="-342900">
              <a:buClr>
                <a:srgbClr val="FFFFFF"/>
              </a:buClr>
              <a:buAutoNum type="arabicParenR"/>
            </a:pPr>
            <a:r>
              <a:rPr lang="en-US" dirty="0">
                <a:cs typeface="Calibri"/>
              </a:rPr>
              <a:t>SYSTEM ARCHITECTURE</a:t>
            </a:r>
          </a:p>
          <a:p>
            <a:pPr marL="342900" indent="-342900">
              <a:buClr>
                <a:srgbClr val="FFFFFF"/>
              </a:buClr>
              <a:buAutoNum type="arabicParenR"/>
            </a:pPr>
            <a:r>
              <a:rPr lang="en-US" dirty="0">
                <a:cs typeface="Calibri"/>
              </a:rPr>
              <a:t>LIST OF MODULES</a:t>
            </a:r>
          </a:p>
          <a:p>
            <a:pPr marL="342900" indent="-342900">
              <a:buClr>
                <a:srgbClr val="FFFFFF"/>
              </a:buClr>
              <a:buAutoNum type="arabicParenR"/>
            </a:pPr>
            <a:r>
              <a:rPr lang="en-US" dirty="0">
                <a:cs typeface="Calibri"/>
              </a:rPr>
              <a:t>EXPLANATION OF MODULES</a:t>
            </a:r>
          </a:p>
          <a:p>
            <a:pPr marL="342900" indent="-342900">
              <a:buClr>
                <a:srgbClr val="FFFFFF"/>
              </a:buClr>
              <a:buAutoNum type="arabicParenR"/>
            </a:pPr>
            <a:r>
              <a:rPr lang="en-US" dirty="0">
                <a:cs typeface="Calibri"/>
              </a:rPr>
              <a:t>IMPLEMETATION</a:t>
            </a:r>
          </a:p>
          <a:p>
            <a:pPr marL="342900" indent="-342900">
              <a:buClr>
                <a:srgbClr val="FFFFFF"/>
              </a:buClr>
              <a:buAutoNum type="arabicParenR"/>
            </a:pPr>
            <a:r>
              <a:rPr lang="en-US" dirty="0">
                <a:cs typeface="Calibri"/>
              </a:rPr>
              <a:t>CONCLUSION</a:t>
            </a:r>
          </a:p>
          <a:p>
            <a:pPr marL="342900" indent="-342900">
              <a:buClr>
                <a:srgbClr val="FFFFFF"/>
              </a:buClr>
              <a:buAutoNum type="arabicParenR"/>
            </a:pPr>
            <a:r>
              <a:rPr lang="en-US" dirty="0">
                <a:cs typeface="Calibri"/>
              </a:rPr>
              <a:t>REFERENCES</a:t>
            </a:r>
          </a:p>
        </p:txBody>
      </p:sp>
    </p:spTree>
    <p:extLst>
      <p:ext uri="{BB962C8B-B14F-4D97-AF65-F5344CB8AC3E}">
        <p14:creationId xmlns:p14="http://schemas.microsoft.com/office/powerpoint/2010/main" val="1016622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F574B-C752-3CB0-24CD-0C81F15A8346}"/>
              </a:ext>
            </a:extLst>
          </p:cNvPr>
          <p:cNvSpPr>
            <a:spLocks noGrp="1"/>
          </p:cNvSpPr>
          <p:nvPr>
            <p:ph type="title"/>
          </p:nvPr>
        </p:nvSpPr>
        <p:spPr>
          <a:xfrm>
            <a:off x="256572" y="88739"/>
            <a:ext cx="10131425" cy="1456267"/>
          </a:xfrm>
        </p:spPr>
        <p:txBody>
          <a:bodyPr/>
          <a:lstStyle/>
          <a:p>
            <a:r>
              <a:rPr lang="en-US" dirty="0"/>
              <a:t>POSTING TWEETS</a:t>
            </a:r>
            <a:endParaRPr lang="en-IN" dirty="0"/>
          </a:p>
        </p:txBody>
      </p:sp>
      <p:pic>
        <p:nvPicPr>
          <p:cNvPr id="4" name="Picture 3">
            <a:extLst>
              <a:ext uri="{FF2B5EF4-FFF2-40B4-BE49-F238E27FC236}">
                <a16:creationId xmlns:a16="http://schemas.microsoft.com/office/drawing/2014/main" id="{A73FA841-01DF-DF04-2566-00F6DDA6C875}"/>
              </a:ext>
            </a:extLst>
          </p:cNvPr>
          <p:cNvPicPr>
            <a:picLocks noChangeAspect="1"/>
          </p:cNvPicPr>
          <p:nvPr/>
        </p:nvPicPr>
        <p:blipFill>
          <a:blip r:embed="rId2"/>
          <a:stretch>
            <a:fillRect/>
          </a:stretch>
        </p:blipFill>
        <p:spPr>
          <a:xfrm>
            <a:off x="256572" y="1406831"/>
            <a:ext cx="5519195" cy="2977771"/>
          </a:xfrm>
          <a:prstGeom prst="rect">
            <a:avLst/>
          </a:prstGeom>
        </p:spPr>
      </p:pic>
      <p:pic>
        <p:nvPicPr>
          <p:cNvPr id="5" name="Picture 4">
            <a:extLst>
              <a:ext uri="{FF2B5EF4-FFF2-40B4-BE49-F238E27FC236}">
                <a16:creationId xmlns:a16="http://schemas.microsoft.com/office/drawing/2014/main" id="{A22B04BF-9798-D1DF-1D89-F53EF6B61E18}"/>
              </a:ext>
            </a:extLst>
          </p:cNvPr>
          <p:cNvPicPr>
            <a:picLocks noChangeAspect="1"/>
          </p:cNvPicPr>
          <p:nvPr/>
        </p:nvPicPr>
        <p:blipFill>
          <a:blip r:embed="rId3"/>
          <a:stretch>
            <a:fillRect/>
          </a:stretch>
        </p:blipFill>
        <p:spPr>
          <a:xfrm>
            <a:off x="5991828" y="3327722"/>
            <a:ext cx="5943600" cy="3206750"/>
          </a:xfrm>
          <a:prstGeom prst="rect">
            <a:avLst/>
          </a:prstGeom>
        </p:spPr>
      </p:pic>
    </p:spTree>
    <p:extLst>
      <p:ext uri="{BB962C8B-B14F-4D97-AF65-F5344CB8AC3E}">
        <p14:creationId xmlns:p14="http://schemas.microsoft.com/office/powerpoint/2010/main" val="2565998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7071-F2C4-3128-C1D5-18B649C3539E}"/>
              </a:ext>
            </a:extLst>
          </p:cNvPr>
          <p:cNvSpPr>
            <a:spLocks noGrp="1"/>
          </p:cNvSpPr>
          <p:nvPr>
            <p:ph type="title"/>
          </p:nvPr>
        </p:nvSpPr>
        <p:spPr>
          <a:xfrm>
            <a:off x="269112" y="338666"/>
            <a:ext cx="10131425" cy="1456267"/>
          </a:xfrm>
        </p:spPr>
        <p:txBody>
          <a:bodyPr/>
          <a:lstStyle/>
          <a:p>
            <a:r>
              <a:rPr lang="en-US" dirty="0"/>
              <a:t>PROFILE PAGE</a:t>
            </a:r>
            <a:endParaRPr lang="en-IN" dirty="0"/>
          </a:p>
        </p:txBody>
      </p:sp>
      <p:pic>
        <p:nvPicPr>
          <p:cNvPr id="4" name="Content Placeholder 3">
            <a:extLst>
              <a:ext uri="{FF2B5EF4-FFF2-40B4-BE49-F238E27FC236}">
                <a16:creationId xmlns:a16="http://schemas.microsoft.com/office/drawing/2014/main" id="{746067AD-F8E0-4D2B-6E7D-791693532ECD}"/>
              </a:ext>
            </a:extLst>
          </p:cNvPr>
          <p:cNvPicPr>
            <a:picLocks noGrp="1" noChangeAspect="1"/>
          </p:cNvPicPr>
          <p:nvPr>
            <p:ph idx="1"/>
          </p:nvPr>
        </p:nvPicPr>
        <p:blipFill>
          <a:blip r:embed="rId2"/>
          <a:stretch>
            <a:fillRect/>
          </a:stretch>
        </p:blipFill>
        <p:spPr>
          <a:xfrm>
            <a:off x="2714074" y="1604169"/>
            <a:ext cx="6763852" cy="3649662"/>
          </a:xfrm>
          <a:prstGeom prst="rect">
            <a:avLst/>
          </a:prstGeom>
        </p:spPr>
      </p:pic>
    </p:spTree>
    <p:extLst>
      <p:ext uri="{BB962C8B-B14F-4D97-AF65-F5344CB8AC3E}">
        <p14:creationId xmlns:p14="http://schemas.microsoft.com/office/powerpoint/2010/main" val="68666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A8C2-EEC5-A4A7-FC73-CBB6136B76AA}"/>
              </a:ext>
            </a:extLst>
          </p:cNvPr>
          <p:cNvSpPr>
            <a:spLocks noGrp="1"/>
          </p:cNvSpPr>
          <p:nvPr>
            <p:ph type="title"/>
          </p:nvPr>
        </p:nvSpPr>
        <p:spPr>
          <a:xfrm>
            <a:off x="338561" y="303307"/>
            <a:ext cx="10131425" cy="1456267"/>
          </a:xfrm>
        </p:spPr>
        <p:txBody>
          <a:bodyPr/>
          <a:lstStyle/>
          <a:p>
            <a:r>
              <a:rPr lang="en-IN" dirty="0"/>
              <a:t>TWEET STORAGE CONTRACT (</a:t>
            </a:r>
            <a:r>
              <a:rPr lang="en-IN" dirty="0" err="1"/>
              <a:t>updt</a:t>
            </a:r>
            <a:r>
              <a:rPr lang="en-IN" dirty="0"/>
              <a:t>.)</a:t>
            </a:r>
          </a:p>
        </p:txBody>
      </p:sp>
      <p:pic>
        <p:nvPicPr>
          <p:cNvPr id="4" name="Content Placeholder 3">
            <a:extLst>
              <a:ext uri="{FF2B5EF4-FFF2-40B4-BE49-F238E27FC236}">
                <a16:creationId xmlns:a16="http://schemas.microsoft.com/office/drawing/2014/main" id="{76676130-3CD3-AE8B-D533-CAE8160C1B0E}"/>
              </a:ext>
            </a:extLst>
          </p:cNvPr>
          <p:cNvPicPr>
            <a:picLocks noGrp="1" noChangeAspect="1"/>
          </p:cNvPicPr>
          <p:nvPr>
            <p:ph idx="1"/>
          </p:nvPr>
        </p:nvPicPr>
        <p:blipFill>
          <a:blip r:embed="rId2"/>
          <a:stretch>
            <a:fillRect/>
          </a:stretch>
        </p:blipFill>
        <p:spPr>
          <a:xfrm>
            <a:off x="2369587" y="1759574"/>
            <a:ext cx="6763852" cy="3649662"/>
          </a:xfrm>
          <a:prstGeom prst="rect">
            <a:avLst/>
          </a:prstGeom>
        </p:spPr>
      </p:pic>
    </p:spTree>
    <p:extLst>
      <p:ext uri="{BB962C8B-B14F-4D97-AF65-F5344CB8AC3E}">
        <p14:creationId xmlns:p14="http://schemas.microsoft.com/office/powerpoint/2010/main" val="536275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D666-17F3-1AA0-34B9-872FCBAE6C9C}"/>
              </a:ext>
            </a:extLst>
          </p:cNvPr>
          <p:cNvSpPr>
            <a:spLocks noGrp="1"/>
          </p:cNvSpPr>
          <p:nvPr>
            <p:ph type="title"/>
          </p:nvPr>
        </p:nvSpPr>
        <p:spPr>
          <a:xfrm>
            <a:off x="244036" y="146612"/>
            <a:ext cx="10131425" cy="1456267"/>
          </a:xfrm>
        </p:spPr>
        <p:txBody>
          <a:bodyPr/>
          <a:lstStyle/>
          <a:p>
            <a:r>
              <a:rPr lang="en-US" dirty="0"/>
              <a:t>TWEET CONTROLLER AND FEED PAGE</a:t>
            </a:r>
            <a:endParaRPr lang="en-IN" dirty="0"/>
          </a:p>
        </p:txBody>
      </p:sp>
      <p:pic>
        <p:nvPicPr>
          <p:cNvPr id="4" name="Content Placeholder 3">
            <a:extLst>
              <a:ext uri="{FF2B5EF4-FFF2-40B4-BE49-F238E27FC236}">
                <a16:creationId xmlns:a16="http://schemas.microsoft.com/office/drawing/2014/main" id="{22D74ECA-4DFA-A005-DCA4-2E8FB8B4B095}"/>
              </a:ext>
            </a:extLst>
          </p:cNvPr>
          <p:cNvPicPr>
            <a:picLocks noGrp="1" noChangeAspect="1"/>
          </p:cNvPicPr>
          <p:nvPr>
            <p:ph idx="1"/>
          </p:nvPr>
        </p:nvPicPr>
        <p:blipFill rotWithShape="1">
          <a:blip r:embed="rId2"/>
          <a:srcRect r="21425"/>
          <a:stretch/>
        </p:blipFill>
        <p:spPr>
          <a:xfrm>
            <a:off x="244036" y="1365531"/>
            <a:ext cx="5314708" cy="3649662"/>
          </a:xfrm>
          <a:prstGeom prst="rect">
            <a:avLst/>
          </a:prstGeom>
        </p:spPr>
      </p:pic>
      <p:pic>
        <p:nvPicPr>
          <p:cNvPr id="5" name="Picture 4">
            <a:extLst>
              <a:ext uri="{FF2B5EF4-FFF2-40B4-BE49-F238E27FC236}">
                <a16:creationId xmlns:a16="http://schemas.microsoft.com/office/drawing/2014/main" id="{9A83DB69-C344-53CC-B1BA-5DBB0D0B24FE}"/>
              </a:ext>
            </a:extLst>
          </p:cNvPr>
          <p:cNvPicPr>
            <a:picLocks noChangeAspect="1"/>
          </p:cNvPicPr>
          <p:nvPr/>
        </p:nvPicPr>
        <p:blipFill>
          <a:blip r:embed="rId3"/>
          <a:stretch>
            <a:fillRect/>
          </a:stretch>
        </p:blipFill>
        <p:spPr>
          <a:xfrm>
            <a:off x="5832676" y="2427509"/>
            <a:ext cx="5943600" cy="3206750"/>
          </a:xfrm>
          <a:prstGeom prst="rect">
            <a:avLst/>
          </a:prstGeom>
        </p:spPr>
      </p:pic>
    </p:spTree>
    <p:extLst>
      <p:ext uri="{BB962C8B-B14F-4D97-AF65-F5344CB8AC3E}">
        <p14:creationId xmlns:p14="http://schemas.microsoft.com/office/powerpoint/2010/main" val="282195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5BA1-8A05-D8F3-F32C-C1E426D7C138}"/>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000" dirty="0"/>
              <a:t>IMPLEMENTATION</a:t>
            </a:r>
            <a:r>
              <a:rPr lang="en-US" sz="6600" dirty="0"/>
              <a:t> 70%</a:t>
            </a:r>
          </a:p>
        </p:txBody>
      </p:sp>
      <p:cxnSp>
        <p:nvCxnSpPr>
          <p:cNvPr id="11" name="Straight Connector 10">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64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4295-BF15-8576-5F0E-28BF9D74BF44}"/>
              </a:ext>
            </a:extLst>
          </p:cNvPr>
          <p:cNvSpPr>
            <a:spLocks noGrp="1"/>
          </p:cNvSpPr>
          <p:nvPr>
            <p:ph type="title"/>
          </p:nvPr>
        </p:nvSpPr>
        <p:spPr>
          <a:xfrm>
            <a:off x="280686" y="135038"/>
            <a:ext cx="10131425" cy="1456267"/>
          </a:xfrm>
        </p:spPr>
        <p:txBody>
          <a:bodyPr/>
          <a:lstStyle/>
          <a:p>
            <a:r>
              <a:rPr lang="en-IN" dirty="0"/>
              <a:t>CONNECTING APPLICATION WITH IPFS</a:t>
            </a:r>
          </a:p>
        </p:txBody>
      </p:sp>
      <p:pic>
        <p:nvPicPr>
          <p:cNvPr id="4" name="Content Placeholder 3">
            <a:extLst>
              <a:ext uri="{FF2B5EF4-FFF2-40B4-BE49-F238E27FC236}">
                <a16:creationId xmlns:a16="http://schemas.microsoft.com/office/drawing/2014/main" id="{56915ECB-898E-1C22-8985-6596ADC4F04B}"/>
              </a:ext>
            </a:extLst>
          </p:cNvPr>
          <p:cNvPicPr>
            <a:picLocks noGrp="1" noChangeAspect="1"/>
          </p:cNvPicPr>
          <p:nvPr>
            <p:ph idx="1"/>
          </p:nvPr>
        </p:nvPicPr>
        <p:blipFill>
          <a:blip r:embed="rId2"/>
          <a:stretch>
            <a:fillRect/>
          </a:stretch>
        </p:blipFill>
        <p:spPr>
          <a:xfrm>
            <a:off x="280686" y="1423908"/>
            <a:ext cx="8045728" cy="3649662"/>
          </a:xfrm>
          <a:prstGeom prst="rect">
            <a:avLst/>
          </a:prstGeom>
        </p:spPr>
      </p:pic>
      <p:pic>
        <p:nvPicPr>
          <p:cNvPr id="5" name="Picture 4">
            <a:extLst>
              <a:ext uri="{FF2B5EF4-FFF2-40B4-BE49-F238E27FC236}">
                <a16:creationId xmlns:a16="http://schemas.microsoft.com/office/drawing/2014/main" id="{5FBA52E6-ABE4-F649-6E9F-682FC123C122}"/>
              </a:ext>
            </a:extLst>
          </p:cNvPr>
          <p:cNvPicPr>
            <a:picLocks noChangeAspect="1"/>
          </p:cNvPicPr>
          <p:nvPr/>
        </p:nvPicPr>
        <p:blipFill rotWithShape="1">
          <a:blip r:embed="rId3"/>
          <a:srcRect r="50000"/>
          <a:stretch/>
        </p:blipFill>
        <p:spPr>
          <a:xfrm>
            <a:off x="8633749" y="2670571"/>
            <a:ext cx="2971800" cy="1156335"/>
          </a:xfrm>
          <a:prstGeom prst="rect">
            <a:avLst/>
          </a:prstGeom>
        </p:spPr>
      </p:pic>
    </p:spTree>
    <p:extLst>
      <p:ext uri="{BB962C8B-B14F-4D97-AF65-F5344CB8AC3E}">
        <p14:creationId xmlns:p14="http://schemas.microsoft.com/office/powerpoint/2010/main" val="2205031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9299-34AB-1660-946D-50BC270B9D4F}"/>
              </a:ext>
            </a:extLst>
          </p:cNvPr>
          <p:cNvSpPr>
            <a:spLocks noGrp="1"/>
          </p:cNvSpPr>
          <p:nvPr>
            <p:ph type="title"/>
          </p:nvPr>
        </p:nvSpPr>
        <p:spPr>
          <a:xfrm>
            <a:off x="500606" y="0"/>
            <a:ext cx="10131425" cy="1456267"/>
          </a:xfrm>
        </p:spPr>
        <p:txBody>
          <a:bodyPr/>
          <a:lstStyle/>
          <a:p>
            <a:r>
              <a:rPr lang="en-IN" dirty="0"/>
              <a:t>SENDING FILE BUFFER TO IPFS</a:t>
            </a:r>
          </a:p>
        </p:txBody>
      </p:sp>
      <p:pic>
        <p:nvPicPr>
          <p:cNvPr id="4" name="Content Placeholder 3">
            <a:extLst>
              <a:ext uri="{FF2B5EF4-FFF2-40B4-BE49-F238E27FC236}">
                <a16:creationId xmlns:a16="http://schemas.microsoft.com/office/drawing/2014/main" id="{37B0D23E-7612-D30F-F462-6E8CDCC1FBDC}"/>
              </a:ext>
            </a:extLst>
          </p:cNvPr>
          <p:cNvPicPr>
            <a:picLocks noGrp="1" noChangeAspect="1"/>
          </p:cNvPicPr>
          <p:nvPr>
            <p:ph idx="1"/>
          </p:nvPr>
        </p:nvPicPr>
        <p:blipFill rotWithShape="1">
          <a:blip r:embed="rId2"/>
          <a:srcRect r="20625"/>
          <a:stretch/>
        </p:blipFill>
        <p:spPr>
          <a:xfrm>
            <a:off x="5888240" y="2153112"/>
            <a:ext cx="5368824" cy="3649662"/>
          </a:xfrm>
          <a:prstGeom prst="rect">
            <a:avLst/>
          </a:prstGeom>
        </p:spPr>
      </p:pic>
      <p:pic>
        <p:nvPicPr>
          <p:cNvPr id="5" name="Picture 4">
            <a:extLst>
              <a:ext uri="{FF2B5EF4-FFF2-40B4-BE49-F238E27FC236}">
                <a16:creationId xmlns:a16="http://schemas.microsoft.com/office/drawing/2014/main" id="{1506C94C-454D-AE2B-77E0-277EF0F5D1E7}"/>
              </a:ext>
            </a:extLst>
          </p:cNvPr>
          <p:cNvPicPr>
            <a:picLocks noChangeAspect="1"/>
          </p:cNvPicPr>
          <p:nvPr/>
        </p:nvPicPr>
        <p:blipFill rotWithShape="1">
          <a:blip r:embed="rId3"/>
          <a:srcRect r="15531"/>
          <a:stretch/>
        </p:blipFill>
        <p:spPr>
          <a:xfrm>
            <a:off x="545800" y="1293190"/>
            <a:ext cx="5020518" cy="3206750"/>
          </a:xfrm>
          <a:prstGeom prst="rect">
            <a:avLst/>
          </a:prstGeom>
        </p:spPr>
      </p:pic>
    </p:spTree>
    <p:extLst>
      <p:ext uri="{BB962C8B-B14F-4D97-AF65-F5344CB8AC3E}">
        <p14:creationId xmlns:p14="http://schemas.microsoft.com/office/powerpoint/2010/main" val="2836735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8878-3844-4B23-80EF-269C5B25130E}"/>
              </a:ext>
            </a:extLst>
          </p:cNvPr>
          <p:cNvSpPr>
            <a:spLocks noGrp="1"/>
          </p:cNvSpPr>
          <p:nvPr>
            <p:ph type="title"/>
          </p:nvPr>
        </p:nvSpPr>
        <p:spPr>
          <a:xfrm>
            <a:off x="581629" y="0"/>
            <a:ext cx="10131425" cy="1456267"/>
          </a:xfrm>
        </p:spPr>
        <p:txBody>
          <a:bodyPr/>
          <a:lstStyle/>
          <a:p>
            <a:r>
              <a:rPr lang="en-US" dirty="0"/>
              <a:t>File access from </a:t>
            </a:r>
            <a:r>
              <a:rPr lang="en-US" dirty="0" err="1"/>
              <a:t>ipfs</a:t>
            </a:r>
            <a:endParaRPr lang="en-IN" dirty="0"/>
          </a:p>
        </p:txBody>
      </p:sp>
      <p:pic>
        <p:nvPicPr>
          <p:cNvPr id="4" name="Picture 3">
            <a:extLst>
              <a:ext uri="{FF2B5EF4-FFF2-40B4-BE49-F238E27FC236}">
                <a16:creationId xmlns:a16="http://schemas.microsoft.com/office/drawing/2014/main" id="{D7E6C0C8-21CE-D3AD-EE93-03497A2B0EBE}"/>
              </a:ext>
            </a:extLst>
          </p:cNvPr>
          <p:cNvPicPr>
            <a:picLocks noChangeAspect="1"/>
          </p:cNvPicPr>
          <p:nvPr/>
        </p:nvPicPr>
        <p:blipFill>
          <a:blip r:embed="rId2"/>
          <a:stretch>
            <a:fillRect/>
          </a:stretch>
        </p:blipFill>
        <p:spPr>
          <a:xfrm>
            <a:off x="581629" y="1456267"/>
            <a:ext cx="5943600" cy="3206750"/>
          </a:xfrm>
          <a:prstGeom prst="rect">
            <a:avLst/>
          </a:prstGeom>
        </p:spPr>
      </p:pic>
      <p:pic>
        <p:nvPicPr>
          <p:cNvPr id="5" name="Picture 4">
            <a:extLst>
              <a:ext uri="{FF2B5EF4-FFF2-40B4-BE49-F238E27FC236}">
                <a16:creationId xmlns:a16="http://schemas.microsoft.com/office/drawing/2014/main" id="{C80E6248-B7FC-84A0-8A17-DDF15C2E3E4C}"/>
              </a:ext>
            </a:extLst>
          </p:cNvPr>
          <p:cNvPicPr>
            <a:picLocks noChangeAspect="1"/>
          </p:cNvPicPr>
          <p:nvPr/>
        </p:nvPicPr>
        <p:blipFill rotWithShape="1">
          <a:blip r:embed="rId3"/>
          <a:srcRect l="13081" r="13697"/>
          <a:stretch/>
        </p:blipFill>
        <p:spPr>
          <a:xfrm>
            <a:off x="7258290" y="3281824"/>
            <a:ext cx="4352081" cy="3206750"/>
          </a:xfrm>
          <a:prstGeom prst="rect">
            <a:avLst/>
          </a:prstGeom>
        </p:spPr>
      </p:pic>
    </p:spTree>
    <p:extLst>
      <p:ext uri="{BB962C8B-B14F-4D97-AF65-F5344CB8AC3E}">
        <p14:creationId xmlns:p14="http://schemas.microsoft.com/office/powerpoint/2010/main" val="202749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0347-339F-DA92-3080-C14DF3CC952A}"/>
              </a:ext>
            </a:extLst>
          </p:cNvPr>
          <p:cNvSpPr>
            <a:spLocks noGrp="1"/>
          </p:cNvSpPr>
          <p:nvPr>
            <p:ph type="title"/>
          </p:nvPr>
        </p:nvSpPr>
        <p:spPr>
          <a:xfrm>
            <a:off x="641734" y="147902"/>
            <a:ext cx="10131425" cy="1456267"/>
          </a:xfrm>
        </p:spPr>
        <p:txBody>
          <a:bodyPr/>
          <a:lstStyle/>
          <a:p>
            <a:r>
              <a:rPr lang="en-US" dirty="0"/>
              <a:t>Integrating </a:t>
            </a:r>
            <a:r>
              <a:rPr lang="en-US" dirty="0" err="1"/>
              <a:t>ipfs</a:t>
            </a:r>
            <a:r>
              <a:rPr lang="en-US" dirty="0"/>
              <a:t> file to profile page</a:t>
            </a:r>
            <a:endParaRPr lang="en-IN" dirty="0"/>
          </a:p>
        </p:txBody>
      </p:sp>
      <p:pic>
        <p:nvPicPr>
          <p:cNvPr id="4" name="Content Placeholder 3">
            <a:extLst>
              <a:ext uri="{FF2B5EF4-FFF2-40B4-BE49-F238E27FC236}">
                <a16:creationId xmlns:a16="http://schemas.microsoft.com/office/drawing/2014/main" id="{3E49ED76-431A-D55C-1FDA-184171B9DCE9}"/>
              </a:ext>
            </a:extLst>
          </p:cNvPr>
          <p:cNvPicPr>
            <a:picLocks noGrp="1" noChangeAspect="1"/>
          </p:cNvPicPr>
          <p:nvPr>
            <p:ph idx="1"/>
          </p:nvPr>
        </p:nvPicPr>
        <p:blipFill>
          <a:blip r:embed="rId2"/>
          <a:stretch>
            <a:fillRect/>
          </a:stretch>
        </p:blipFill>
        <p:spPr>
          <a:xfrm>
            <a:off x="2325520" y="1916685"/>
            <a:ext cx="6763852" cy="3649662"/>
          </a:xfrm>
          <a:prstGeom prst="rect">
            <a:avLst/>
          </a:prstGeom>
        </p:spPr>
      </p:pic>
    </p:spTree>
    <p:extLst>
      <p:ext uri="{BB962C8B-B14F-4D97-AF65-F5344CB8AC3E}">
        <p14:creationId xmlns:p14="http://schemas.microsoft.com/office/powerpoint/2010/main" val="2330943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5BA1-8A05-D8F3-F32C-C1E426D7C138}"/>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000" dirty="0"/>
              <a:t>IMPLEMENTATION</a:t>
            </a:r>
            <a:r>
              <a:rPr lang="en-US" sz="6600" dirty="0"/>
              <a:t> 100%</a:t>
            </a:r>
          </a:p>
        </p:txBody>
      </p:sp>
      <p:cxnSp>
        <p:nvCxnSpPr>
          <p:cNvPr id="11" name="Straight Connector 10">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55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B83BE-8CDC-0D01-85F9-53D8DFE95676}"/>
              </a:ext>
            </a:extLst>
          </p:cNvPr>
          <p:cNvSpPr>
            <a:spLocks noGrp="1"/>
          </p:cNvSpPr>
          <p:nvPr>
            <p:ph type="title"/>
          </p:nvPr>
        </p:nvSpPr>
        <p:spPr>
          <a:xfrm>
            <a:off x="685801" y="533400"/>
            <a:ext cx="10820400" cy="1177092"/>
          </a:xfrm>
        </p:spPr>
        <p:txBody>
          <a:bodyPr anchor="b">
            <a:normAutofit/>
          </a:bodyPr>
          <a:lstStyle/>
          <a:p>
            <a:pPr algn="ctr"/>
            <a:r>
              <a:rPr lang="en-US" sz="4400">
                <a:cs typeface="Calibri Light"/>
              </a:rPr>
              <a:t>introduction</a:t>
            </a:r>
            <a:endParaRPr lang="en-US" sz="4400"/>
          </a:p>
        </p:txBody>
      </p:sp>
      <p:cxnSp>
        <p:nvCxnSpPr>
          <p:cNvPr id="28" name="Straight Connector 27">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788D47-D6D3-4C46-A24C-B855F886EB2B}"/>
              </a:ext>
            </a:extLst>
          </p:cNvPr>
          <p:cNvSpPr>
            <a:spLocks noGrp="1"/>
          </p:cNvSpPr>
          <p:nvPr>
            <p:ph idx="1"/>
          </p:nvPr>
        </p:nvSpPr>
        <p:spPr>
          <a:xfrm>
            <a:off x="685801" y="2076631"/>
            <a:ext cx="10820400" cy="4187434"/>
          </a:xfrm>
        </p:spPr>
        <p:txBody>
          <a:bodyPr vert="horz" lIns="91440" tIns="45720" rIns="91440" bIns="45720" rtlCol="0" anchor="t">
            <a:normAutofit fontScale="92500" lnSpcReduction="10000"/>
          </a:bodyPr>
          <a:lstStyle/>
          <a:p>
            <a:pPr>
              <a:lnSpc>
                <a:spcPct val="90000"/>
              </a:lnSpc>
            </a:pPr>
            <a:r>
              <a:rPr lang="en-US" sz="1900" dirty="0">
                <a:ea typeface="+mn-lt"/>
                <a:cs typeface="+mn-lt"/>
              </a:rPr>
              <a:t>In this project, we propose </a:t>
            </a:r>
            <a:r>
              <a:rPr lang="en-US" sz="1900" b="1" dirty="0" err="1">
                <a:ea typeface="+mn-lt"/>
                <a:cs typeface="+mn-lt"/>
              </a:rPr>
              <a:t>Ethegram</a:t>
            </a:r>
            <a:r>
              <a:rPr lang="en-US" sz="1900" dirty="0">
                <a:ea typeface="+mn-lt"/>
                <a:cs typeface="+mn-lt"/>
              </a:rPr>
              <a:t>, a social media platform developed by using the state-of-the-art </a:t>
            </a:r>
            <a:r>
              <a:rPr lang="en-US" sz="1900" b="1" dirty="0">
                <a:ea typeface="+mn-lt"/>
                <a:cs typeface="+mn-lt"/>
              </a:rPr>
              <a:t>blockchain</a:t>
            </a:r>
            <a:r>
              <a:rPr lang="en-US" sz="1900" dirty="0">
                <a:ea typeface="+mn-lt"/>
                <a:cs typeface="+mn-lt"/>
              </a:rPr>
              <a:t> technology and introduce a social networking decentralized application. </a:t>
            </a:r>
          </a:p>
          <a:p>
            <a:pPr>
              <a:lnSpc>
                <a:spcPct val="90000"/>
              </a:lnSpc>
            </a:pPr>
            <a:r>
              <a:rPr lang="en-US" sz="1900" dirty="0">
                <a:ea typeface="+mn-lt"/>
                <a:cs typeface="+mn-lt"/>
              </a:rPr>
              <a:t>The application is based on </a:t>
            </a:r>
            <a:r>
              <a:rPr lang="en-US" sz="1900" b="1" dirty="0">
                <a:ea typeface="+mn-lt"/>
                <a:cs typeface="+mn-lt"/>
              </a:rPr>
              <a:t>Ethereum blockchain</a:t>
            </a:r>
            <a:r>
              <a:rPr lang="en-US" sz="1900" dirty="0">
                <a:ea typeface="+mn-lt"/>
                <a:cs typeface="+mn-lt"/>
              </a:rPr>
              <a:t> platform for data records and </a:t>
            </a:r>
            <a:r>
              <a:rPr lang="en-US" sz="1900" b="1" dirty="0">
                <a:ea typeface="+mn-lt"/>
                <a:cs typeface="+mn-lt"/>
              </a:rPr>
              <a:t>IPFS</a:t>
            </a:r>
            <a:r>
              <a:rPr lang="en-US" sz="1900" dirty="0">
                <a:ea typeface="+mn-lt"/>
                <a:cs typeface="+mn-lt"/>
              </a:rPr>
              <a:t> for distributed data storage service. </a:t>
            </a:r>
          </a:p>
          <a:p>
            <a:pPr>
              <a:lnSpc>
                <a:spcPct val="90000"/>
              </a:lnSpc>
            </a:pPr>
            <a:r>
              <a:rPr lang="en-US" sz="1900" dirty="0">
                <a:ea typeface="+mn-lt"/>
                <a:cs typeface="+mn-lt"/>
              </a:rPr>
              <a:t>The application would reward users for quality content they contribute on the platform.</a:t>
            </a:r>
            <a:endParaRPr lang="en-US" sz="1900" dirty="0">
              <a:cs typeface="Calibri" panose="020F0502020204030204"/>
            </a:endParaRPr>
          </a:p>
          <a:p>
            <a:pPr>
              <a:lnSpc>
                <a:spcPct val="90000"/>
              </a:lnSpc>
              <a:buClr>
                <a:srgbClr val="FFFFFF"/>
              </a:buClr>
            </a:pPr>
            <a:endParaRPr lang="en-US" sz="1900" dirty="0">
              <a:ea typeface="+mn-lt"/>
              <a:cs typeface="+mn-lt"/>
            </a:endParaRPr>
          </a:p>
          <a:p>
            <a:pPr marL="0" indent="0">
              <a:lnSpc>
                <a:spcPct val="90000"/>
              </a:lnSpc>
              <a:buClr>
                <a:srgbClr val="FFFFFF"/>
              </a:buClr>
              <a:buNone/>
            </a:pPr>
            <a:r>
              <a:rPr lang="en-US" sz="2000" dirty="0">
                <a:ea typeface="+mn-lt"/>
                <a:cs typeface="+mn-lt"/>
              </a:rPr>
              <a:t>BLOCKCHAIN</a:t>
            </a:r>
            <a:endParaRPr lang="en-US" sz="2000" dirty="0">
              <a:cs typeface="Calibri" panose="020F0502020204030204"/>
            </a:endParaRPr>
          </a:p>
          <a:p>
            <a:pPr>
              <a:lnSpc>
                <a:spcPct val="90000"/>
              </a:lnSpc>
              <a:buClr>
                <a:srgbClr val="FFFFFF"/>
              </a:buClr>
            </a:pPr>
            <a:r>
              <a:rPr lang="en-US" sz="1900" dirty="0">
                <a:ea typeface="+mn-lt"/>
                <a:cs typeface="+mn-lt"/>
              </a:rPr>
              <a:t>Blockchain is a continuously growing chain of blocks, each of which contains a cryptographic hash of the previous block, a time-stamp, and its conveyed data. </a:t>
            </a:r>
          </a:p>
          <a:p>
            <a:pPr>
              <a:lnSpc>
                <a:spcPct val="90000"/>
              </a:lnSpc>
              <a:buClr>
                <a:srgbClr val="FFFFFF"/>
              </a:buClr>
            </a:pPr>
            <a:r>
              <a:rPr lang="en-US" sz="1900" dirty="0">
                <a:ea typeface="+mn-lt"/>
                <a:cs typeface="+mn-lt"/>
              </a:rPr>
              <a:t>The data stored in a blockchain are inherently resistant to modification. </a:t>
            </a:r>
          </a:p>
          <a:p>
            <a:pPr>
              <a:lnSpc>
                <a:spcPct val="90000"/>
              </a:lnSpc>
              <a:buClr>
                <a:srgbClr val="FFFFFF"/>
              </a:buClr>
            </a:pPr>
            <a:r>
              <a:rPr lang="en-US" sz="1900" dirty="0">
                <a:ea typeface="+mn-lt"/>
                <a:cs typeface="+mn-lt"/>
              </a:rPr>
              <a:t>If one block of data is modified, all blocks afterward should be regenerated with new hash values. This feature of immutability is fundamental to blockchain applications.</a:t>
            </a:r>
          </a:p>
          <a:p>
            <a:pPr>
              <a:lnSpc>
                <a:spcPct val="90000"/>
              </a:lnSpc>
              <a:buClr>
                <a:srgbClr val="FFFFFF"/>
              </a:buClr>
            </a:pPr>
            <a:r>
              <a:rPr lang="en-US" sz="1900" dirty="0">
                <a:ea typeface="+mn-lt"/>
                <a:cs typeface="+mn-lt"/>
              </a:rPr>
              <a:t>Maintenance of</a:t>
            </a:r>
            <a:r>
              <a:rPr lang="en-US" sz="1900" b="1" dirty="0">
                <a:ea typeface="+mn-lt"/>
                <a:cs typeface="+mn-lt"/>
              </a:rPr>
              <a:t> peer-to-peer (P2P)</a:t>
            </a:r>
            <a:r>
              <a:rPr lang="en-US" sz="1900" dirty="0">
                <a:ea typeface="+mn-lt"/>
                <a:cs typeface="+mn-lt"/>
              </a:rPr>
              <a:t> </a:t>
            </a:r>
            <a:r>
              <a:rPr lang="en-US" sz="1900" b="1" dirty="0">
                <a:ea typeface="+mn-lt"/>
                <a:cs typeface="+mn-lt"/>
              </a:rPr>
              <a:t>ledgers</a:t>
            </a:r>
            <a:r>
              <a:rPr lang="en-US" sz="1900" dirty="0">
                <a:ea typeface="+mn-lt"/>
                <a:cs typeface="+mn-lt"/>
              </a:rPr>
              <a:t> for cryptocurrencies has become the first application of blockchain.</a:t>
            </a:r>
            <a:endParaRPr lang="en-US" sz="1900" dirty="0">
              <a:cs typeface="Calibri"/>
            </a:endParaRPr>
          </a:p>
          <a:p>
            <a:pPr>
              <a:lnSpc>
                <a:spcPct val="90000"/>
              </a:lnSpc>
              <a:buClr>
                <a:srgbClr val="FFFFFF"/>
              </a:buClr>
            </a:pPr>
            <a:endParaRPr lang="en-US" sz="1900" dirty="0">
              <a:cs typeface="Calibri"/>
            </a:endParaRPr>
          </a:p>
        </p:txBody>
      </p:sp>
    </p:spTree>
    <p:extLst>
      <p:ext uri="{BB962C8B-B14F-4D97-AF65-F5344CB8AC3E}">
        <p14:creationId xmlns:p14="http://schemas.microsoft.com/office/powerpoint/2010/main" val="2008982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8EDB-5A8C-361F-EC44-CE95B38F82B1}"/>
              </a:ext>
            </a:extLst>
          </p:cNvPr>
          <p:cNvSpPr>
            <a:spLocks noGrp="1"/>
          </p:cNvSpPr>
          <p:nvPr>
            <p:ph type="title"/>
          </p:nvPr>
        </p:nvSpPr>
        <p:spPr>
          <a:xfrm>
            <a:off x="573087" y="406400"/>
            <a:ext cx="10131425" cy="762000"/>
          </a:xfrm>
        </p:spPr>
        <p:txBody>
          <a:bodyPr/>
          <a:lstStyle/>
          <a:p>
            <a:r>
              <a:rPr lang="en-US" dirty="0"/>
              <a:t>CREATE POST WITH AND WITHOUT IMAGE</a:t>
            </a:r>
            <a:endParaRPr lang="en-IN" dirty="0"/>
          </a:p>
        </p:txBody>
      </p:sp>
      <p:pic>
        <p:nvPicPr>
          <p:cNvPr id="6" name="Picture 5">
            <a:extLst>
              <a:ext uri="{FF2B5EF4-FFF2-40B4-BE49-F238E27FC236}">
                <a16:creationId xmlns:a16="http://schemas.microsoft.com/office/drawing/2014/main" id="{6F666414-F6B0-0371-10EE-1E2CCC52B86F}"/>
              </a:ext>
            </a:extLst>
          </p:cNvPr>
          <p:cNvPicPr>
            <a:picLocks noChangeAspect="1"/>
          </p:cNvPicPr>
          <p:nvPr/>
        </p:nvPicPr>
        <p:blipFill>
          <a:blip r:embed="rId2"/>
          <a:stretch>
            <a:fillRect/>
          </a:stretch>
        </p:blipFill>
        <p:spPr>
          <a:xfrm>
            <a:off x="296333" y="1371601"/>
            <a:ext cx="5494867" cy="2964645"/>
          </a:xfrm>
          <a:prstGeom prst="rect">
            <a:avLst/>
          </a:prstGeom>
        </p:spPr>
      </p:pic>
      <p:pic>
        <p:nvPicPr>
          <p:cNvPr id="7" name="Picture 6">
            <a:extLst>
              <a:ext uri="{FF2B5EF4-FFF2-40B4-BE49-F238E27FC236}">
                <a16:creationId xmlns:a16="http://schemas.microsoft.com/office/drawing/2014/main" id="{D8FEF6F1-A210-60B2-C58B-FEB741DEE662}"/>
              </a:ext>
            </a:extLst>
          </p:cNvPr>
          <p:cNvPicPr>
            <a:picLocks noChangeAspect="1"/>
          </p:cNvPicPr>
          <p:nvPr/>
        </p:nvPicPr>
        <p:blipFill>
          <a:blip r:embed="rId3"/>
          <a:stretch>
            <a:fillRect/>
          </a:stretch>
        </p:blipFill>
        <p:spPr>
          <a:xfrm>
            <a:off x="5948145" y="3242734"/>
            <a:ext cx="5947522" cy="3208866"/>
          </a:xfrm>
          <a:prstGeom prst="rect">
            <a:avLst/>
          </a:prstGeom>
        </p:spPr>
      </p:pic>
    </p:spTree>
    <p:extLst>
      <p:ext uri="{BB962C8B-B14F-4D97-AF65-F5344CB8AC3E}">
        <p14:creationId xmlns:p14="http://schemas.microsoft.com/office/powerpoint/2010/main" val="1205669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8EDB-5A8C-361F-EC44-CE95B38F82B1}"/>
              </a:ext>
            </a:extLst>
          </p:cNvPr>
          <p:cNvSpPr>
            <a:spLocks noGrp="1"/>
          </p:cNvSpPr>
          <p:nvPr>
            <p:ph type="title"/>
          </p:nvPr>
        </p:nvSpPr>
        <p:spPr>
          <a:xfrm>
            <a:off x="573087" y="406400"/>
            <a:ext cx="10131425" cy="762000"/>
          </a:xfrm>
        </p:spPr>
        <p:txBody>
          <a:bodyPr/>
          <a:lstStyle/>
          <a:p>
            <a:r>
              <a:rPr lang="en-US" dirty="0"/>
              <a:t>CREATE POST WITH AND WITHOUT IMAGE</a:t>
            </a:r>
            <a:endParaRPr lang="en-IN" dirty="0"/>
          </a:p>
        </p:txBody>
      </p:sp>
      <p:pic>
        <p:nvPicPr>
          <p:cNvPr id="5" name="Picture 4">
            <a:extLst>
              <a:ext uri="{FF2B5EF4-FFF2-40B4-BE49-F238E27FC236}">
                <a16:creationId xmlns:a16="http://schemas.microsoft.com/office/drawing/2014/main" id="{363C9672-0330-8F30-FA96-6666361E4511}"/>
              </a:ext>
            </a:extLst>
          </p:cNvPr>
          <p:cNvPicPr>
            <a:picLocks noChangeAspect="1"/>
          </p:cNvPicPr>
          <p:nvPr/>
        </p:nvPicPr>
        <p:blipFill>
          <a:blip r:embed="rId2"/>
          <a:stretch>
            <a:fillRect/>
          </a:stretch>
        </p:blipFill>
        <p:spPr>
          <a:xfrm>
            <a:off x="330201" y="1368426"/>
            <a:ext cx="5529706" cy="2983442"/>
          </a:xfrm>
          <a:prstGeom prst="rect">
            <a:avLst/>
          </a:prstGeom>
        </p:spPr>
      </p:pic>
      <p:pic>
        <p:nvPicPr>
          <p:cNvPr id="8" name="Picture 7">
            <a:extLst>
              <a:ext uri="{FF2B5EF4-FFF2-40B4-BE49-F238E27FC236}">
                <a16:creationId xmlns:a16="http://schemas.microsoft.com/office/drawing/2014/main" id="{2E3DF72C-974D-7195-5896-7F6628316249}"/>
              </a:ext>
            </a:extLst>
          </p:cNvPr>
          <p:cNvPicPr>
            <a:picLocks noChangeAspect="1"/>
          </p:cNvPicPr>
          <p:nvPr/>
        </p:nvPicPr>
        <p:blipFill>
          <a:blip r:embed="rId3"/>
          <a:stretch>
            <a:fillRect/>
          </a:stretch>
        </p:blipFill>
        <p:spPr>
          <a:xfrm>
            <a:off x="6096000" y="3244850"/>
            <a:ext cx="5943600" cy="3206750"/>
          </a:xfrm>
          <a:prstGeom prst="rect">
            <a:avLst/>
          </a:prstGeom>
        </p:spPr>
      </p:pic>
    </p:spTree>
    <p:extLst>
      <p:ext uri="{BB962C8B-B14F-4D97-AF65-F5344CB8AC3E}">
        <p14:creationId xmlns:p14="http://schemas.microsoft.com/office/powerpoint/2010/main" val="2725608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3B55-42DC-DE2C-1A6B-951978382B18}"/>
              </a:ext>
            </a:extLst>
          </p:cNvPr>
          <p:cNvSpPr>
            <a:spLocks noGrp="1"/>
          </p:cNvSpPr>
          <p:nvPr>
            <p:ph type="title"/>
          </p:nvPr>
        </p:nvSpPr>
        <p:spPr/>
        <p:txBody>
          <a:bodyPr/>
          <a:lstStyle/>
          <a:p>
            <a:r>
              <a:rPr lang="en-US" dirty="0"/>
              <a:t>Post tipping</a:t>
            </a:r>
            <a:endParaRPr lang="en-IN" dirty="0"/>
          </a:p>
        </p:txBody>
      </p:sp>
      <p:sp>
        <p:nvSpPr>
          <p:cNvPr id="3" name="Content Placeholder 2">
            <a:extLst>
              <a:ext uri="{FF2B5EF4-FFF2-40B4-BE49-F238E27FC236}">
                <a16:creationId xmlns:a16="http://schemas.microsoft.com/office/drawing/2014/main" id="{ABA72632-6925-817B-1F9C-908576D68D58}"/>
              </a:ext>
            </a:extLst>
          </p:cNvPr>
          <p:cNvSpPr>
            <a:spLocks noGrp="1"/>
          </p:cNvSpPr>
          <p:nvPr>
            <p:ph idx="1"/>
          </p:nvPr>
        </p:nvSpPr>
        <p:spPr>
          <a:xfrm>
            <a:off x="651935" y="2142067"/>
            <a:ext cx="7730066" cy="3649133"/>
          </a:xfrm>
        </p:spPr>
        <p:txBody>
          <a:bodyPr/>
          <a:lstStyle/>
          <a:p>
            <a:r>
              <a:rPr lang="en-IN" dirty="0"/>
              <a:t>INITIAL BALANCE OF demo user (Ganache 1) and demo user2 (Ganache 2)</a:t>
            </a:r>
          </a:p>
        </p:txBody>
      </p:sp>
      <p:pic>
        <p:nvPicPr>
          <p:cNvPr id="4" name="Picture 3">
            <a:extLst>
              <a:ext uri="{FF2B5EF4-FFF2-40B4-BE49-F238E27FC236}">
                <a16:creationId xmlns:a16="http://schemas.microsoft.com/office/drawing/2014/main" id="{C5225175-B8AA-B498-E158-4C42B63A200A}"/>
              </a:ext>
            </a:extLst>
          </p:cNvPr>
          <p:cNvPicPr>
            <a:picLocks noChangeAspect="1"/>
          </p:cNvPicPr>
          <p:nvPr/>
        </p:nvPicPr>
        <p:blipFill>
          <a:blip r:embed="rId2"/>
          <a:stretch>
            <a:fillRect/>
          </a:stretch>
        </p:blipFill>
        <p:spPr>
          <a:xfrm>
            <a:off x="8382001" y="609600"/>
            <a:ext cx="3543300" cy="5820410"/>
          </a:xfrm>
          <a:prstGeom prst="rect">
            <a:avLst/>
          </a:prstGeom>
        </p:spPr>
      </p:pic>
    </p:spTree>
    <p:extLst>
      <p:ext uri="{BB962C8B-B14F-4D97-AF65-F5344CB8AC3E}">
        <p14:creationId xmlns:p14="http://schemas.microsoft.com/office/powerpoint/2010/main" val="869549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C6BF08-9ACF-5F2E-4E6B-4F771C6CCDED}"/>
              </a:ext>
            </a:extLst>
          </p:cNvPr>
          <p:cNvSpPr>
            <a:spLocks noGrp="1"/>
          </p:cNvSpPr>
          <p:nvPr>
            <p:ph idx="1"/>
          </p:nvPr>
        </p:nvSpPr>
        <p:spPr>
          <a:xfrm>
            <a:off x="753533" y="-406400"/>
            <a:ext cx="10131425" cy="6705600"/>
          </a:xfrm>
        </p:spPr>
        <p:txBody>
          <a:bodyPr>
            <a:normAutofit/>
          </a:bodyPr>
          <a:lstStyle/>
          <a:p>
            <a:r>
              <a:rPr lang="en-US" dirty="0"/>
              <a:t>demo user TIPS 01.ETH TO POST CREATED BY demo user2</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0.1 ETH GOT TRANSFERED FROM WALLET OF demo user TO demo user2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endParaRPr lang="en-US" dirty="0"/>
          </a:p>
          <a:p>
            <a:endParaRPr lang="en-US" dirty="0"/>
          </a:p>
          <a:p>
            <a:endParaRPr lang="en-US" dirty="0"/>
          </a:p>
          <a:p>
            <a:endParaRPr lang="en-IN" dirty="0"/>
          </a:p>
        </p:txBody>
      </p:sp>
      <p:pic>
        <p:nvPicPr>
          <p:cNvPr id="4" name="Picture 3">
            <a:extLst>
              <a:ext uri="{FF2B5EF4-FFF2-40B4-BE49-F238E27FC236}">
                <a16:creationId xmlns:a16="http://schemas.microsoft.com/office/drawing/2014/main" id="{07C05246-190F-31B3-F47E-4985F9A109A4}"/>
              </a:ext>
            </a:extLst>
          </p:cNvPr>
          <p:cNvPicPr>
            <a:picLocks noChangeAspect="1"/>
          </p:cNvPicPr>
          <p:nvPr/>
        </p:nvPicPr>
        <p:blipFill>
          <a:blip r:embed="rId2"/>
          <a:stretch>
            <a:fillRect/>
          </a:stretch>
        </p:blipFill>
        <p:spPr>
          <a:xfrm>
            <a:off x="1288157" y="558800"/>
            <a:ext cx="5100117" cy="2751666"/>
          </a:xfrm>
          <a:prstGeom prst="rect">
            <a:avLst/>
          </a:prstGeom>
        </p:spPr>
      </p:pic>
      <p:pic>
        <p:nvPicPr>
          <p:cNvPr id="5" name="Picture 4">
            <a:extLst>
              <a:ext uri="{FF2B5EF4-FFF2-40B4-BE49-F238E27FC236}">
                <a16:creationId xmlns:a16="http://schemas.microsoft.com/office/drawing/2014/main" id="{BC02E355-380C-2C71-7343-DA8ADD3C4854}"/>
              </a:ext>
            </a:extLst>
          </p:cNvPr>
          <p:cNvPicPr>
            <a:picLocks noChangeAspect="1"/>
          </p:cNvPicPr>
          <p:nvPr/>
        </p:nvPicPr>
        <p:blipFill>
          <a:blip r:embed="rId3"/>
          <a:stretch>
            <a:fillRect/>
          </a:stretch>
        </p:blipFill>
        <p:spPr>
          <a:xfrm>
            <a:off x="1288157" y="3840825"/>
            <a:ext cx="5214243" cy="2813240"/>
          </a:xfrm>
          <a:prstGeom prst="rect">
            <a:avLst/>
          </a:prstGeom>
        </p:spPr>
      </p:pic>
    </p:spTree>
    <p:extLst>
      <p:ext uri="{BB962C8B-B14F-4D97-AF65-F5344CB8AC3E}">
        <p14:creationId xmlns:p14="http://schemas.microsoft.com/office/powerpoint/2010/main" val="2843601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2212-56BA-6133-A12F-32A871FAFED3}"/>
              </a:ext>
            </a:extLst>
          </p:cNvPr>
          <p:cNvSpPr>
            <a:spLocks noGrp="1"/>
          </p:cNvSpPr>
          <p:nvPr>
            <p:ph type="title"/>
          </p:nvPr>
        </p:nvSpPr>
        <p:spPr/>
        <p:txBody>
          <a:bodyPr/>
          <a:lstStyle/>
          <a:p>
            <a:r>
              <a:rPr lang="en-US" dirty="0"/>
              <a:t>Profile page</a:t>
            </a:r>
            <a:endParaRPr lang="en-IN" dirty="0"/>
          </a:p>
        </p:txBody>
      </p:sp>
      <p:pic>
        <p:nvPicPr>
          <p:cNvPr id="4" name="Content Placeholder 3">
            <a:extLst>
              <a:ext uri="{FF2B5EF4-FFF2-40B4-BE49-F238E27FC236}">
                <a16:creationId xmlns:a16="http://schemas.microsoft.com/office/drawing/2014/main" id="{4F61C7EF-2EE7-E762-79AE-FABD1970890E}"/>
              </a:ext>
            </a:extLst>
          </p:cNvPr>
          <p:cNvPicPr>
            <a:picLocks noGrp="1" noChangeAspect="1"/>
          </p:cNvPicPr>
          <p:nvPr>
            <p:ph idx="1"/>
          </p:nvPr>
        </p:nvPicPr>
        <p:blipFill>
          <a:blip r:embed="rId2"/>
          <a:stretch>
            <a:fillRect/>
          </a:stretch>
        </p:blipFill>
        <p:spPr>
          <a:xfrm>
            <a:off x="2369586" y="2141538"/>
            <a:ext cx="6763852" cy="3649662"/>
          </a:xfrm>
          <a:prstGeom prst="rect">
            <a:avLst/>
          </a:prstGeom>
        </p:spPr>
      </p:pic>
    </p:spTree>
    <p:extLst>
      <p:ext uri="{BB962C8B-B14F-4D97-AF65-F5344CB8AC3E}">
        <p14:creationId xmlns:p14="http://schemas.microsoft.com/office/powerpoint/2010/main" val="286792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E162-1C2B-CE96-3EE1-496AEB03B210}"/>
              </a:ext>
            </a:extLst>
          </p:cNvPr>
          <p:cNvSpPr>
            <a:spLocks noGrp="1"/>
          </p:cNvSpPr>
          <p:nvPr>
            <p:ph type="title"/>
          </p:nvPr>
        </p:nvSpPr>
        <p:spPr/>
        <p:txBody>
          <a:bodyPr/>
          <a:lstStyle/>
          <a:p>
            <a:r>
              <a:rPr lang="en-US" dirty="0" err="1"/>
              <a:t>cONCLUSION</a:t>
            </a:r>
            <a:endParaRPr lang="en-IN" dirty="0"/>
          </a:p>
        </p:txBody>
      </p:sp>
      <p:sp>
        <p:nvSpPr>
          <p:cNvPr id="3" name="Content Placeholder 2">
            <a:extLst>
              <a:ext uri="{FF2B5EF4-FFF2-40B4-BE49-F238E27FC236}">
                <a16:creationId xmlns:a16="http://schemas.microsoft.com/office/drawing/2014/main" id="{6C86BF4C-FECC-DC1E-5D9A-3B97731413F4}"/>
              </a:ext>
            </a:extLst>
          </p:cNvPr>
          <p:cNvSpPr>
            <a:spLocks noGrp="1"/>
          </p:cNvSpPr>
          <p:nvPr>
            <p:ph idx="1"/>
          </p:nvPr>
        </p:nvSpPr>
        <p:spPr>
          <a:xfrm>
            <a:off x="685801" y="1811868"/>
            <a:ext cx="10131425" cy="4064000"/>
          </a:xfrm>
        </p:spPr>
        <p:txBody>
          <a:bodyPr>
            <a:normAutofit/>
          </a:bodyPr>
          <a:lstStyle/>
          <a:p>
            <a:r>
              <a:rPr lang="en-US" dirty="0"/>
              <a:t>As a result, a </a:t>
            </a:r>
            <a:r>
              <a:rPr lang="en-US" dirty="0" err="1"/>
              <a:t>decentralised</a:t>
            </a:r>
            <a:r>
              <a:rPr lang="en-US" dirty="0"/>
              <a:t> social network has been devised and implemented, which answers the questions highlighted previously. As a result, only the users control the content they upload in our </a:t>
            </a:r>
            <a:r>
              <a:rPr lang="en-US" dirty="0" err="1"/>
              <a:t>Tweether</a:t>
            </a:r>
            <a:r>
              <a:rPr lang="en-US" dirty="0"/>
              <a:t> application. Everyone's data is just 'out there,' in encrypted blobs that anybody may host or download but that only friends can decipher. Decentralization also makes it resistant to censorship, internet disruptions, and potential social monopolies. The </a:t>
            </a:r>
            <a:r>
              <a:rPr lang="en-US" dirty="0" err="1"/>
              <a:t>decentralised</a:t>
            </a:r>
            <a:r>
              <a:rPr lang="en-US" dirty="0"/>
              <a:t> social network paradigm has not only security, which is not difficult with public key cryptography, but also user-friendly security, which allows us to have the conveniences we've come to expect from </a:t>
            </a:r>
            <a:r>
              <a:rPr lang="en-US" dirty="0" err="1"/>
              <a:t>centralised</a:t>
            </a:r>
            <a:r>
              <a:rPr lang="en-US" dirty="0"/>
              <a:t> systems while keeping the network secure and open to anyone who wants to interact with it in any way they want.</a:t>
            </a:r>
          </a:p>
          <a:p>
            <a:r>
              <a:rPr lang="en-IN" sz="2000" b="1" dirty="0"/>
              <a:t>Future Works</a:t>
            </a:r>
          </a:p>
          <a:p>
            <a:r>
              <a:rPr lang="en-US" sz="2000" dirty="0"/>
              <a:t>Future work needs to be done in order to develop the same as a mobile application without compromising on any of the aspects of web application. The smart contract of the application can also be improved since Solidity, the language of Ethereum Smart Contracts, currently does not support passing of complex data structures like multi-dimensional arrays.</a:t>
            </a:r>
            <a:endParaRPr lang="en-IN" sz="2000" b="1" dirty="0"/>
          </a:p>
        </p:txBody>
      </p:sp>
    </p:spTree>
    <p:extLst>
      <p:ext uri="{BB962C8B-B14F-4D97-AF65-F5344CB8AC3E}">
        <p14:creationId xmlns:p14="http://schemas.microsoft.com/office/powerpoint/2010/main" val="2886237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D71-0EAF-5433-12AA-82A532C6F894}"/>
              </a:ext>
            </a:extLst>
          </p:cNvPr>
          <p:cNvSpPr>
            <a:spLocks noGrp="1"/>
          </p:cNvSpPr>
          <p:nvPr>
            <p:ph type="title"/>
          </p:nvPr>
        </p:nvSpPr>
        <p:spPr>
          <a:xfrm>
            <a:off x="685801" y="905933"/>
            <a:ext cx="10131425" cy="810684"/>
          </a:xfrm>
        </p:spPr>
        <p:txBody>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5F21D63A-1E3D-6F4E-C541-D677C48698B0}"/>
              </a:ext>
            </a:extLst>
          </p:cNvPr>
          <p:cNvSpPr>
            <a:spLocks noGrp="1"/>
          </p:cNvSpPr>
          <p:nvPr>
            <p:ph idx="1"/>
          </p:nvPr>
        </p:nvSpPr>
        <p:spPr>
          <a:xfrm>
            <a:off x="685801" y="1602317"/>
            <a:ext cx="10131425" cy="4231216"/>
          </a:xfrm>
        </p:spPr>
        <p:txBody>
          <a:bodyPr/>
          <a:lstStyle/>
          <a:p>
            <a:pPr marL="0" indent="0">
              <a:buNone/>
            </a:pPr>
            <a:r>
              <a:rPr lang="en-US" dirty="0">
                <a:ea typeface="+mn-lt"/>
                <a:cs typeface="+mn-lt"/>
              </a:rPr>
              <a:t>[1] (2018) Facebook Cambridge Analytica data scandal. [Online]. Available: https://en.wikipedia.org/wiki/Facebook%E2%80%93C </a:t>
            </a:r>
            <a:r>
              <a:rPr lang="en-US" dirty="0" err="1">
                <a:ea typeface="+mn-lt"/>
                <a:cs typeface="+mn-lt"/>
              </a:rPr>
              <a:t>ambridge</a:t>
            </a:r>
            <a:r>
              <a:rPr lang="en-US" dirty="0">
                <a:ea typeface="+mn-lt"/>
                <a:cs typeface="+mn-lt"/>
              </a:rPr>
              <a:t> Analytica data scandal. </a:t>
            </a:r>
            <a:endParaRPr lang="en-US"/>
          </a:p>
          <a:p>
            <a:pPr marL="0" indent="0">
              <a:buClr>
                <a:srgbClr val="FFFFFF"/>
              </a:buClr>
              <a:buNone/>
            </a:pPr>
            <a:r>
              <a:rPr lang="en-US" dirty="0">
                <a:ea typeface="+mn-lt"/>
                <a:cs typeface="+mn-lt"/>
              </a:rPr>
              <a:t>[2] </a:t>
            </a:r>
            <a:r>
              <a:rPr lang="en-US" dirty="0" err="1">
                <a:ea typeface="+mn-lt"/>
                <a:cs typeface="+mn-lt"/>
              </a:rPr>
              <a:t>Quanqing</a:t>
            </a:r>
            <a:r>
              <a:rPr lang="en-US" dirty="0">
                <a:ea typeface="+mn-lt"/>
                <a:cs typeface="+mn-lt"/>
              </a:rPr>
              <a:t> Xu, Zhiwen Song, Rick Siow </a:t>
            </a:r>
            <a:r>
              <a:rPr lang="en-US" dirty="0" err="1">
                <a:ea typeface="+mn-lt"/>
                <a:cs typeface="+mn-lt"/>
              </a:rPr>
              <a:t>Mong</a:t>
            </a:r>
            <a:r>
              <a:rPr lang="en-US" dirty="0">
                <a:ea typeface="+mn-lt"/>
                <a:cs typeface="+mn-lt"/>
              </a:rPr>
              <a:t> Goh, </a:t>
            </a:r>
            <a:r>
              <a:rPr lang="en-US" dirty="0" err="1">
                <a:ea typeface="+mn-lt"/>
                <a:cs typeface="+mn-lt"/>
              </a:rPr>
              <a:t>Yongjun</a:t>
            </a:r>
            <a:r>
              <a:rPr lang="en-US" dirty="0">
                <a:ea typeface="+mn-lt"/>
                <a:cs typeface="+mn-lt"/>
              </a:rPr>
              <a:t> Li, "Building an Ethereum and IPFS-based Decentralized Social Network System", 2018 IEEE 24th International Conference on Parallel and Distributed Systems (ICPADS). </a:t>
            </a:r>
            <a:endParaRPr lang="en-US">
              <a:ea typeface="+mn-lt"/>
              <a:cs typeface="+mn-lt"/>
            </a:endParaRPr>
          </a:p>
          <a:p>
            <a:pPr marL="0" indent="0">
              <a:buClr>
                <a:srgbClr val="FFFFFF"/>
              </a:buClr>
              <a:buNone/>
            </a:pPr>
            <a:r>
              <a:rPr lang="en-US" dirty="0">
                <a:ea typeface="+mn-lt"/>
                <a:cs typeface="+mn-lt"/>
              </a:rPr>
              <a:t>[3] Q. Xu, C. </a:t>
            </a:r>
            <a:r>
              <a:rPr lang="en-US" dirty="0" err="1">
                <a:ea typeface="+mn-lt"/>
                <a:cs typeface="+mn-lt"/>
              </a:rPr>
              <a:t>Jin</a:t>
            </a:r>
            <a:r>
              <a:rPr lang="en-US" dirty="0">
                <a:ea typeface="+mn-lt"/>
                <a:cs typeface="+mn-lt"/>
              </a:rPr>
              <a:t>, M. F. B. M. Rasid, B. </a:t>
            </a:r>
            <a:r>
              <a:rPr lang="en-US" dirty="0" err="1">
                <a:ea typeface="+mn-lt"/>
                <a:cs typeface="+mn-lt"/>
              </a:rPr>
              <a:t>Veeravalli</a:t>
            </a:r>
            <a:r>
              <a:rPr lang="en-US" dirty="0">
                <a:ea typeface="+mn-lt"/>
                <a:cs typeface="+mn-lt"/>
              </a:rPr>
              <a:t>, and K. M. M. Aung, "Blockchain-based decentralized content trust for docker images", Multimedia Tools and Applications, pp. 1–26, 2017. </a:t>
            </a:r>
            <a:endParaRPr lang="en-US">
              <a:ea typeface="+mn-lt"/>
              <a:cs typeface="+mn-lt"/>
            </a:endParaRPr>
          </a:p>
          <a:p>
            <a:pPr marL="0" indent="0">
              <a:buNone/>
            </a:pPr>
            <a:r>
              <a:rPr lang="en-US" dirty="0">
                <a:ea typeface="+mn-lt"/>
                <a:cs typeface="+mn-lt"/>
              </a:rPr>
              <a:t>[4] (2018) Ethereum project. [Online]. Available: https://www.ethereum.org/. </a:t>
            </a:r>
            <a:endParaRPr lang="en-US">
              <a:cs typeface="Calibri"/>
            </a:endParaRPr>
          </a:p>
        </p:txBody>
      </p:sp>
    </p:spTree>
    <p:extLst>
      <p:ext uri="{BB962C8B-B14F-4D97-AF65-F5344CB8AC3E}">
        <p14:creationId xmlns:p14="http://schemas.microsoft.com/office/powerpoint/2010/main" val="138523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F21E-AE66-5197-E9B3-166DF3AF4F22}"/>
              </a:ext>
            </a:extLst>
          </p:cNvPr>
          <p:cNvSpPr>
            <a:spLocks noGrp="1"/>
          </p:cNvSpPr>
          <p:nvPr>
            <p:ph type="title"/>
          </p:nvPr>
        </p:nvSpPr>
        <p:spPr>
          <a:xfrm>
            <a:off x="685801" y="821267"/>
            <a:ext cx="10131425" cy="1456267"/>
          </a:xfrm>
        </p:spPr>
        <p:txBody>
          <a:bodyPr/>
          <a:lstStyle/>
          <a:p>
            <a:r>
              <a:rPr lang="en-US" dirty="0">
                <a:cs typeface="Calibri Light"/>
              </a:rPr>
              <a:t>References </a:t>
            </a:r>
            <a:r>
              <a:rPr lang="en-US" sz="2800" dirty="0">
                <a:cs typeface="Calibri Light"/>
              </a:rPr>
              <a:t>(contd...)</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225D3A36-A09A-35DF-818F-9683A5F87342}"/>
              </a:ext>
            </a:extLst>
          </p:cNvPr>
          <p:cNvSpPr>
            <a:spLocks noGrp="1"/>
          </p:cNvSpPr>
          <p:nvPr>
            <p:ph idx="1"/>
          </p:nvPr>
        </p:nvSpPr>
        <p:spPr>
          <a:xfrm>
            <a:off x="685801" y="1655234"/>
            <a:ext cx="10131425" cy="4538133"/>
          </a:xfrm>
        </p:spPr>
        <p:txBody>
          <a:bodyPr/>
          <a:lstStyle/>
          <a:p>
            <a:pPr marL="0" indent="0">
              <a:buNone/>
            </a:pPr>
            <a:r>
              <a:rPr lang="en-US" dirty="0">
                <a:ea typeface="+mn-lt"/>
                <a:cs typeface="+mn-lt"/>
              </a:rPr>
              <a:t>[5] (2018) Interplanetary file system. [Online]. Available: https://ipfs.io/. </a:t>
            </a:r>
          </a:p>
          <a:p>
            <a:pPr marL="0" indent="0">
              <a:buNone/>
            </a:pPr>
            <a:r>
              <a:rPr lang="en-US" dirty="0">
                <a:ea typeface="+mn-lt"/>
                <a:cs typeface="+mn-lt"/>
              </a:rPr>
              <a:t>[6] Q. Xu, K. M. M. Aung, Y. Zhu, and K. L. Yong, “A blockchain-based storage system for data analytics in the internet of things,” in New Advances in the Internet of Things. Springer, 2018, pp. 119–138. </a:t>
            </a:r>
            <a:endParaRPr lang="en-US">
              <a:ea typeface="+mn-lt"/>
              <a:cs typeface="+mn-lt"/>
            </a:endParaRPr>
          </a:p>
          <a:p>
            <a:pPr marL="0" indent="0">
              <a:buNone/>
            </a:pPr>
            <a:r>
              <a:rPr lang="en-US" dirty="0">
                <a:ea typeface="+mn-lt"/>
                <a:cs typeface="+mn-lt"/>
              </a:rPr>
              <a:t>[7] A. Tar. (July 26 2018) Smart contracts, explained. [Online]. Available: https://cointelegraph.com/ explained/smart-contracts-explained. </a:t>
            </a:r>
            <a:endParaRPr lang="en-US">
              <a:ea typeface="+mn-lt"/>
              <a:cs typeface="+mn-lt"/>
            </a:endParaRPr>
          </a:p>
          <a:p>
            <a:pPr marL="0" indent="0">
              <a:buNone/>
            </a:pPr>
            <a:r>
              <a:rPr lang="en-US" dirty="0">
                <a:ea typeface="+mn-lt"/>
                <a:cs typeface="+mn-lt"/>
              </a:rPr>
              <a:t>[8] (2018) Akasha project. [Online]. Available: https://akasha.world/. </a:t>
            </a:r>
          </a:p>
          <a:p>
            <a:pPr marL="0" indent="0">
              <a:buNone/>
            </a:pPr>
            <a:r>
              <a:rPr lang="en-US" dirty="0">
                <a:ea typeface="+mn-lt"/>
                <a:cs typeface="+mn-lt"/>
              </a:rPr>
              <a:t>[9] </a:t>
            </a:r>
            <a:r>
              <a:rPr lang="en-US" dirty="0" err="1">
                <a:ea typeface="+mn-lt"/>
                <a:cs typeface="+mn-lt"/>
              </a:rPr>
              <a:t>Antorweep</a:t>
            </a:r>
            <a:r>
              <a:rPr lang="en-US" dirty="0">
                <a:ea typeface="+mn-lt"/>
                <a:cs typeface="+mn-lt"/>
              </a:rPr>
              <a:t> Chakravorty and </a:t>
            </a:r>
            <a:r>
              <a:rPr lang="en-US" dirty="0" err="1">
                <a:ea typeface="+mn-lt"/>
                <a:cs typeface="+mn-lt"/>
              </a:rPr>
              <a:t>Chunming</a:t>
            </a:r>
            <a:r>
              <a:rPr lang="en-US" dirty="0">
                <a:ea typeface="+mn-lt"/>
                <a:cs typeface="+mn-lt"/>
              </a:rPr>
              <a:t> Rong, “</a:t>
            </a:r>
            <a:r>
              <a:rPr lang="en-US" dirty="0" err="1">
                <a:ea typeface="+mn-lt"/>
                <a:cs typeface="+mn-lt"/>
              </a:rPr>
              <a:t>Ushare</a:t>
            </a:r>
            <a:r>
              <a:rPr lang="en-US" dirty="0">
                <a:ea typeface="+mn-lt"/>
                <a:cs typeface="+mn-lt"/>
              </a:rPr>
              <a:t>: user controlled social media based on blockchain”, Conference Paper – January 2017</a:t>
            </a:r>
            <a:endParaRPr lang="en-US">
              <a:cs typeface="Calibri" panose="020F0502020204030204"/>
            </a:endParaRPr>
          </a:p>
        </p:txBody>
      </p:sp>
    </p:spTree>
    <p:extLst>
      <p:ext uri="{BB962C8B-B14F-4D97-AF65-F5344CB8AC3E}">
        <p14:creationId xmlns:p14="http://schemas.microsoft.com/office/powerpoint/2010/main" val="1398588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5BA1-8A05-D8F3-F32C-C1E426D7C138}"/>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600"/>
              <a:t>Welcome</a:t>
            </a:r>
          </a:p>
        </p:txBody>
      </p:sp>
      <p:cxnSp>
        <p:nvCxnSpPr>
          <p:cNvPr id="11" name="Straight Connector 10">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52D7-E325-A2AA-7743-C65AB91CE5F0}"/>
              </a:ext>
            </a:extLst>
          </p:cNvPr>
          <p:cNvSpPr>
            <a:spLocks noGrp="1"/>
          </p:cNvSpPr>
          <p:nvPr>
            <p:ph type="title"/>
          </p:nvPr>
        </p:nvSpPr>
        <p:spPr>
          <a:xfrm>
            <a:off x="685801" y="387350"/>
            <a:ext cx="10131425" cy="450851"/>
          </a:xfrm>
        </p:spPr>
        <p:txBody>
          <a:bodyPr>
            <a:normAutofit fontScale="90000"/>
          </a:bodyPr>
          <a:lstStyle/>
          <a:p>
            <a:r>
              <a:rPr lang="en-US" dirty="0">
                <a:cs typeface="Calibri Light"/>
              </a:rPr>
              <a:t>Literature survey</a:t>
            </a:r>
            <a:endParaRPr lang="en-US" dirty="0"/>
          </a:p>
        </p:txBody>
      </p:sp>
      <p:sp>
        <p:nvSpPr>
          <p:cNvPr id="6" name="TextBox 5">
            <a:extLst>
              <a:ext uri="{FF2B5EF4-FFF2-40B4-BE49-F238E27FC236}">
                <a16:creationId xmlns:a16="http://schemas.microsoft.com/office/drawing/2014/main" id="{875A0952-F9B5-058C-2749-4F6E0615B66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345B8717-233F-4411-8260-5BD991C4AB12}"/>
              </a:ext>
            </a:extLst>
          </p:cNvPr>
          <p:cNvSpPr txBox="1"/>
          <p:nvPr/>
        </p:nvSpPr>
        <p:spPr>
          <a:xfrm>
            <a:off x="2901387" y="21876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26" name="Content Placeholder 9">
            <a:extLst>
              <a:ext uri="{FF2B5EF4-FFF2-40B4-BE49-F238E27FC236}">
                <a16:creationId xmlns:a16="http://schemas.microsoft.com/office/drawing/2014/main" id="{04EE5E3A-6B89-968C-FA5C-72F84DDD3397}"/>
              </a:ext>
            </a:extLst>
          </p:cNvPr>
          <p:cNvGraphicFramePr>
            <a:graphicFrameLocks noGrp="1"/>
          </p:cNvGraphicFramePr>
          <p:nvPr>
            <p:ph idx="1"/>
            <p:extLst>
              <p:ext uri="{D42A27DB-BD31-4B8C-83A1-F6EECF244321}">
                <p14:modId xmlns:p14="http://schemas.microsoft.com/office/powerpoint/2010/main" val="1336044782"/>
              </p:ext>
            </p:extLst>
          </p:nvPr>
        </p:nvGraphicFramePr>
        <p:xfrm>
          <a:off x="770467" y="1139776"/>
          <a:ext cx="10739989" cy="4980681"/>
        </p:xfrm>
        <a:graphic>
          <a:graphicData uri="http://schemas.openxmlformats.org/drawingml/2006/table">
            <a:tbl>
              <a:tblPr firstRow="1" firstCol="1" bandRow="1">
                <a:tableStyleId>{5C22544A-7EE6-4342-B048-85BDC9FD1C3A}</a:tableStyleId>
              </a:tblPr>
              <a:tblGrid>
                <a:gridCol w="367405">
                  <a:extLst>
                    <a:ext uri="{9D8B030D-6E8A-4147-A177-3AD203B41FA5}">
                      <a16:colId xmlns:a16="http://schemas.microsoft.com/office/drawing/2014/main" val="2656025301"/>
                    </a:ext>
                  </a:extLst>
                </a:gridCol>
                <a:gridCol w="2985924">
                  <a:extLst>
                    <a:ext uri="{9D8B030D-6E8A-4147-A177-3AD203B41FA5}">
                      <a16:colId xmlns:a16="http://schemas.microsoft.com/office/drawing/2014/main" val="1376181862"/>
                    </a:ext>
                  </a:extLst>
                </a:gridCol>
                <a:gridCol w="1940546">
                  <a:extLst>
                    <a:ext uri="{9D8B030D-6E8A-4147-A177-3AD203B41FA5}">
                      <a16:colId xmlns:a16="http://schemas.microsoft.com/office/drawing/2014/main" val="4121983571"/>
                    </a:ext>
                  </a:extLst>
                </a:gridCol>
                <a:gridCol w="1331588">
                  <a:extLst>
                    <a:ext uri="{9D8B030D-6E8A-4147-A177-3AD203B41FA5}">
                      <a16:colId xmlns:a16="http://schemas.microsoft.com/office/drawing/2014/main" val="1746730537"/>
                    </a:ext>
                  </a:extLst>
                </a:gridCol>
                <a:gridCol w="1818754">
                  <a:extLst>
                    <a:ext uri="{9D8B030D-6E8A-4147-A177-3AD203B41FA5}">
                      <a16:colId xmlns:a16="http://schemas.microsoft.com/office/drawing/2014/main" val="425111869"/>
                    </a:ext>
                  </a:extLst>
                </a:gridCol>
                <a:gridCol w="2295772">
                  <a:extLst>
                    <a:ext uri="{9D8B030D-6E8A-4147-A177-3AD203B41FA5}">
                      <a16:colId xmlns:a16="http://schemas.microsoft.com/office/drawing/2014/main" val="3802368772"/>
                    </a:ext>
                  </a:extLst>
                </a:gridCol>
              </a:tblGrid>
              <a:tr h="370416">
                <a:tc>
                  <a:txBody>
                    <a:bodyPr/>
                    <a:lstStyle/>
                    <a:p>
                      <a:pPr algn="ctr">
                        <a:lnSpc>
                          <a:spcPct val="150000"/>
                        </a:lnSpc>
                      </a:pPr>
                      <a:r>
                        <a:rPr lang="en-US" sz="1600" dirty="0">
                          <a:effectLst/>
                        </a:rPr>
                        <a:t>#</a:t>
                      </a:r>
                    </a:p>
                  </a:txBody>
                  <a:tcPr marL="51701" marR="51701" marT="0" marB="0"/>
                </a:tc>
                <a:tc>
                  <a:txBody>
                    <a:bodyPr/>
                    <a:lstStyle/>
                    <a:p>
                      <a:pPr algn="ctr">
                        <a:lnSpc>
                          <a:spcPct val="150000"/>
                        </a:lnSpc>
                      </a:pPr>
                      <a:r>
                        <a:rPr lang="en-US" sz="1600" dirty="0">
                          <a:effectLst/>
                        </a:rPr>
                        <a:t>Author, Publication Year, Title</a:t>
                      </a:r>
                    </a:p>
                  </a:txBody>
                  <a:tcPr marL="51701" marR="51701" marT="0" marB="0"/>
                </a:tc>
                <a:tc>
                  <a:txBody>
                    <a:bodyPr/>
                    <a:lstStyle/>
                    <a:p>
                      <a:pPr algn="ctr">
                        <a:lnSpc>
                          <a:spcPct val="150000"/>
                        </a:lnSpc>
                      </a:pPr>
                      <a:r>
                        <a:rPr lang="en-US" sz="1600" dirty="0">
                          <a:effectLst/>
                        </a:rPr>
                        <a:t>Proposed work</a:t>
                      </a:r>
                    </a:p>
                  </a:txBody>
                  <a:tcPr marL="51701" marR="51701" marT="0" marB="0"/>
                </a:tc>
                <a:tc>
                  <a:txBody>
                    <a:bodyPr/>
                    <a:lstStyle/>
                    <a:p>
                      <a:pPr algn="ctr">
                        <a:lnSpc>
                          <a:spcPct val="150000"/>
                        </a:lnSpc>
                      </a:pPr>
                      <a:r>
                        <a:rPr lang="en-US" sz="1600" dirty="0">
                          <a:effectLst/>
                        </a:rPr>
                        <a:t>Algorithm Used</a:t>
                      </a:r>
                    </a:p>
                  </a:txBody>
                  <a:tcPr marL="51701" marR="51701" marT="0" marB="0"/>
                </a:tc>
                <a:tc>
                  <a:txBody>
                    <a:bodyPr/>
                    <a:lstStyle/>
                    <a:p>
                      <a:pPr algn="ctr">
                        <a:lnSpc>
                          <a:spcPct val="150000"/>
                        </a:lnSpc>
                      </a:pPr>
                      <a:r>
                        <a:rPr lang="en-US" sz="1600" dirty="0">
                          <a:effectLst/>
                        </a:rPr>
                        <a:t>Advantages</a:t>
                      </a:r>
                    </a:p>
                  </a:txBody>
                  <a:tcPr marL="51701" marR="51701" marT="0" marB="0"/>
                </a:tc>
                <a:tc>
                  <a:txBody>
                    <a:bodyPr/>
                    <a:lstStyle/>
                    <a:p>
                      <a:pPr algn="ctr">
                        <a:lnSpc>
                          <a:spcPct val="150000"/>
                        </a:lnSpc>
                      </a:pPr>
                      <a:r>
                        <a:rPr lang="en-US" sz="1600" dirty="0">
                          <a:effectLst/>
                        </a:rPr>
                        <a:t>Limitations</a:t>
                      </a:r>
                    </a:p>
                  </a:txBody>
                  <a:tcPr marL="51701" marR="51701" marT="0" marB="0"/>
                </a:tc>
                <a:extLst>
                  <a:ext uri="{0D108BD9-81ED-4DB2-BD59-A6C34878D82A}">
                    <a16:rowId xmlns:a16="http://schemas.microsoft.com/office/drawing/2014/main" val="743526699"/>
                  </a:ext>
                </a:extLst>
              </a:tr>
              <a:tr h="1813083">
                <a:tc>
                  <a:txBody>
                    <a:bodyPr/>
                    <a:lstStyle/>
                    <a:p>
                      <a:pPr algn="ctr"/>
                      <a:r>
                        <a:rPr lang="en-US" sz="1400" dirty="0">
                          <a:effectLst/>
                        </a:rPr>
                        <a:t>1.</a:t>
                      </a:r>
                    </a:p>
                  </a:txBody>
                  <a:tcPr marL="51701" marR="51701" marT="0" marB="0"/>
                </a:tc>
                <a:tc>
                  <a:txBody>
                    <a:bodyPr/>
                    <a:lstStyle/>
                    <a:p>
                      <a:pPr algn="ctr"/>
                      <a:r>
                        <a:rPr lang="en-US" sz="1400" dirty="0" err="1">
                          <a:effectLst/>
                        </a:rPr>
                        <a:t>Ningyuan</a:t>
                      </a:r>
                      <a:r>
                        <a:rPr lang="en-US" sz="1400" dirty="0">
                          <a:effectLst/>
                        </a:rPr>
                        <a:t> Chen, David Siu-Yeung Cho, </a:t>
                      </a:r>
                    </a:p>
                    <a:p>
                      <a:pPr algn="ctr"/>
                      <a:r>
                        <a:rPr lang="en-US" sz="1400" dirty="0">
                          <a:effectLst/>
                        </a:rPr>
                        <a:t>A Blockchain based Autonomous Decentralized Online Social Network, </a:t>
                      </a:r>
                    </a:p>
                    <a:p>
                      <a:pPr algn="ctr"/>
                      <a:r>
                        <a:rPr lang="en-US" sz="1400" dirty="0">
                          <a:effectLst/>
                        </a:rPr>
                        <a:t>2021</a:t>
                      </a:r>
                    </a:p>
                  </a:txBody>
                  <a:tcPr marL="51701" marR="51701" marT="0" marB="0"/>
                </a:tc>
                <a:tc>
                  <a:txBody>
                    <a:bodyPr/>
                    <a:lstStyle/>
                    <a:p>
                      <a:pPr algn="ctr"/>
                      <a:r>
                        <a:rPr lang="en-US" sz="1400" dirty="0">
                          <a:effectLst/>
                        </a:rPr>
                        <a:t>Online Social Network (OSN) using Decentralized Autonomous Organization (DAO)</a:t>
                      </a:r>
                    </a:p>
                  </a:txBody>
                  <a:tcPr marL="51701" marR="51701" marT="0" marB="0"/>
                </a:tc>
                <a:tc>
                  <a:txBody>
                    <a:bodyPr/>
                    <a:lstStyle/>
                    <a:p>
                      <a:pPr algn="ctr"/>
                      <a:r>
                        <a:rPr lang="en-US" sz="1400" dirty="0">
                          <a:effectLst/>
                        </a:rPr>
                        <a:t>Decentralized Autonomous Organization (DAO) and IPFS based algorithm</a:t>
                      </a:r>
                    </a:p>
                  </a:txBody>
                  <a:tcPr marL="51701" marR="51701" marT="0" marB="0"/>
                </a:tc>
                <a:tc>
                  <a:txBody>
                    <a:bodyPr/>
                    <a:lstStyle/>
                    <a:p>
                      <a:pPr algn="ctr"/>
                      <a:r>
                        <a:rPr lang="en-US" sz="1400" dirty="0">
                          <a:effectLst/>
                        </a:rPr>
                        <a:t>DAO is developed for user autonomy, users can self-manage the OSN in a democratic way</a:t>
                      </a:r>
                    </a:p>
                  </a:txBody>
                  <a:tcPr marL="51701" marR="51701" marT="0" marB="0"/>
                </a:tc>
                <a:tc>
                  <a:txBody>
                    <a:bodyPr/>
                    <a:lstStyle/>
                    <a:p>
                      <a:pPr algn="ctr"/>
                      <a:r>
                        <a:rPr lang="en-US" sz="1400" dirty="0">
                          <a:effectLst/>
                        </a:rPr>
                        <a:t>The simulate plan doesn’t motivate users to create more high-quality content and pay their effort in the autonomy part</a:t>
                      </a:r>
                    </a:p>
                  </a:txBody>
                  <a:tcPr marL="51701" marR="51701" marT="0" marB="0"/>
                </a:tc>
                <a:extLst>
                  <a:ext uri="{0D108BD9-81ED-4DB2-BD59-A6C34878D82A}">
                    <a16:rowId xmlns:a16="http://schemas.microsoft.com/office/drawing/2014/main" val="2749882800"/>
                  </a:ext>
                </a:extLst>
              </a:tr>
              <a:tr h="1236962">
                <a:tc>
                  <a:txBody>
                    <a:bodyPr/>
                    <a:lstStyle/>
                    <a:p>
                      <a:pPr algn="ctr"/>
                      <a:r>
                        <a:rPr lang="en-US" sz="1400" dirty="0">
                          <a:effectLst/>
                        </a:rPr>
                        <a:t>2.</a:t>
                      </a:r>
                    </a:p>
                  </a:txBody>
                  <a:tcPr marL="51701" marR="51701" marT="0" marB="0"/>
                </a:tc>
                <a:tc>
                  <a:txBody>
                    <a:bodyPr/>
                    <a:lstStyle/>
                    <a:p>
                      <a:pPr algn="ctr"/>
                      <a:r>
                        <a:rPr lang="en-US" sz="1400" dirty="0">
                          <a:effectLst/>
                        </a:rPr>
                        <a:t>Q. Xu, K. M. M. Aung, Y. Zhu, and K. L. Yong, New Advances in the Internet of Things. Springer, 2018, pp. 119–138.</a:t>
                      </a:r>
                    </a:p>
                  </a:txBody>
                  <a:tcPr marL="51701" marR="51701" marT="0" marB="0"/>
                </a:tc>
                <a:tc>
                  <a:txBody>
                    <a:bodyPr/>
                    <a:lstStyle/>
                    <a:p>
                      <a:pPr algn="ctr"/>
                      <a:r>
                        <a:rPr lang="en-US" sz="1400" dirty="0">
                          <a:effectLst/>
                        </a:rPr>
                        <a:t>A blockchain-based storage system for data analytics in the internet of things</a:t>
                      </a:r>
                    </a:p>
                  </a:txBody>
                  <a:tcPr marL="51701" marR="51701" marT="0" marB="0"/>
                </a:tc>
                <a:tc>
                  <a:txBody>
                    <a:bodyPr/>
                    <a:lstStyle/>
                    <a:p>
                      <a:pPr algn="ctr"/>
                      <a:r>
                        <a:rPr lang="en-US" sz="1400" dirty="0">
                          <a:effectLst/>
                        </a:rPr>
                        <a:t>OSD-based smart contract (OSC)</a:t>
                      </a:r>
                    </a:p>
                  </a:txBody>
                  <a:tcPr marL="51701" marR="51701" marT="0" marB="0"/>
                </a:tc>
                <a:tc>
                  <a:txBody>
                    <a:bodyPr/>
                    <a:lstStyle/>
                    <a:p>
                      <a:pPr algn="ctr"/>
                      <a:r>
                        <a:rPr lang="en-US" sz="1400" dirty="0">
                          <a:effectLst/>
                        </a:rPr>
                        <a:t>Secured blockchain based storage</a:t>
                      </a:r>
                    </a:p>
                  </a:txBody>
                  <a:tcPr marL="51701" marR="51701" marT="0" marB="0"/>
                </a:tc>
                <a:tc>
                  <a:txBody>
                    <a:bodyPr/>
                    <a:lstStyle/>
                    <a:p>
                      <a:pPr algn="ctr"/>
                      <a:r>
                        <a:rPr lang="en-US" sz="1400" dirty="0">
                          <a:effectLst/>
                        </a:rPr>
                        <a:t>Hard to implement </a:t>
                      </a:r>
                      <a:r>
                        <a:rPr lang="en-US" sz="1400" dirty="0" err="1">
                          <a:effectLst/>
                        </a:rPr>
                        <a:t>it’s</a:t>
                      </a:r>
                      <a:r>
                        <a:rPr lang="en-US" sz="1400" dirty="0">
                          <a:effectLst/>
                        </a:rPr>
                        <a:t> prototype</a:t>
                      </a:r>
                    </a:p>
                  </a:txBody>
                  <a:tcPr marL="51701" marR="51701" marT="0" marB="0"/>
                </a:tc>
                <a:extLst>
                  <a:ext uri="{0D108BD9-81ED-4DB2-BD59-A6C34878D82A}">
                    <a16:rowId xmlns:a16="http://schemas.microsoft.com/office/drawing/2014/main" val="3448206637"/>
                  </a:ext>
                </a:extLst>
              </a:tr>
              <a:tr h="1236962">
                <a:tc>
                  <a:txBody>
                    <a:bodyPr/>
                    <a:lstStyle/>
                    <a:p>
                      <a:pPr algn="ctr"/>
                      <a:r>
                        <a:rPr lang="en-US" sz="1400" dirty="0">
                          <a:effectLst/>
                        </a:rPr>
                        <a:t>3.</a:t>
                      </a:r>
                    </a:p>
                  </a:txBody>
                  <a:tcPr marL="51701" marR="51701" marT="0" marB="0"/>
                </a:tc>
                <a:tc>
                  <a:txBody>
                    <a:bodyPr/>
                    <a:lstStyle/>
                    <a:p>
                      <a:pPr algn="ctr"/>
                      <a:r>
                        <a:rPr lang="en-US" sz="1400" dirty="0">
                          <a:effectLst/>
                        </a:rPr>
                        <a:t>IPFS. [Online]. Available: </a:t>
                      </a:r>
                      <a:endParaRPr lang="en-US"/>
                    </a:p>
                    <a:p>
                      <a:pPr lvl="0" algn="ctr">
                        <a:buNone/>
                      </a:pPr>
                      <a:r>
                        <a:rPr lang="en-US" sz="1400" dirty="0">
                          <a:effectLst/>
                        </a:rPr>
                        <a:t>https://ipsfs.io/</a:t>
                      </a:r>
                    </a:p>
                    <a:p>
                      <a:pPr algn="ctr"/>
                      <a:r>
                        <a:rPr lang="en-US" sz="1400" dirty="0">
                          <a:effectLst/>
                        </a:rPr>
                        <a:t>(2018)</a:t>
                      </a:r>
                    </a:p>
                  </a:txBody>
                  <a:tcPr marL="51701" marR="51701" marT="0" marB="0"/>
                </a:tc>
                <a:tc>
                  <a:txBody>
                    <a:bodyPr/>
                    <a:lstStyle/>
                    <a:p>
                      <a:pPr algn="ctr"/>
                      <a:r>
                        <a:rPr lang="en-US" sz="1400" dirty="0">
                          <a:effectLst/>
                        </a:rPr>
                        <a:t>Interplanetary file system for handling file uploads</a:t>
                      </a:r>
                    </a:p>
                  </a:txBody>
                  <a:tcPr marL="51701" marR="51701" marT="0" marB="0"/>
                </a:tc>
                <a:tc>
                  <a:txBody>
                    <a:bodyPr/>
                    <a:lstStyle/>
                    <a:p>
                      <a:pPr algn="ctr"/>
                      <a:r>
                        <a:rPr lang="en-US" sz="1400" dirty="0">
                          <a:effectLst/>
                        </a:rPr>
                        <a:t>Peer 2 peer algorithm</a:t>
                      </a:r>
                    </a:p>
                  </a:txBody>
                  <a:tcPr marL="51701" marR="51701" marT="0" marB="0"/>
                </a:tc>
                <a:tc>
                  <a:txBody>
                    <a:bodyPr/>
                    <a:lstStyle/>
                    <a:p>
                      <a:pPr algn="ctr"/>
                      <a:r>
                        <a:rPr lang="en-US" sz="1400" dirty="0">
                          <a:effectLst/>
                        </a:rPr>
                        <a:t>Interplanetary file system for handling file uploads is best way</a:t>
                      </a:r>
                    </a:p>
                  </a:txBody>
                  <a:tcPr marL="51701" marR="51701" marT="0" marB="0"/>
                </a:tc>
                <a:tc>
                  <a:txBody>
                    <a:bodyPr/>
                    <a:lstStyle/>
                    <a:p>
                      <a:pPr algn="ctr"/>
                      <a:r>
                        <a:rPr lang="en-US" sz="1400" dirty="0">
                          <a:effectLst/>
                        </a:rPr>
                        <a:t>IPFS consumes a lot of bandwidth which is not appreciated by metered internet users.</a:t>
                      </a:r>
                    </a:p>
                  </a:txBody>
                  <a:tcPr marL="51701" marR="51701" marT="0" marB="0"/>
                </a:tc>
                <a:extLst>
                  <a:ext uri="{0D108BD9-81ED-4DB2-BD59-A6C34878D82A}">
                    <a16:rowId xmlns:a16="http://schemas.microsoft.com/office/drawing/2014/main" val="776540280"/>
                  </a:ext>
                </a:extLst>
              </a:tr>
            </a:tbl>
          </a:graphicData>
        </a:graphic>
      </p:graphicFrame>
    </p:spTree>
    <p:extLst>
      <p:ext uri="{BB962C8B-B14F-4D97-AF65-F5344CB8AC3E}">
        <p14:creationId xmlns:p14="http://schemas.microsoft.com/office/powerpoint/2010/main" val="3694271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F58B-8878-AB33-8A1F-7F4CC409FA61}"/>
              </a:ext>
            </a:extLst>
          </p:cNvPr>
          <p:cNvSpPr>
            <a:spLocks noGrp="1"/>
          </p:cNvSpPr>
          <p:nvPr>
            <p:ph type="title"/>
          </p:nvPr>
        </p:nvSpPr>
        <p:spPr>
          <a:xfrm>
            <a:off x="685801" y="387350"/>
            <a:ext cx="10131425" cy="419101"/>
          </a:xfrm>
        </p:spPr>
        <p:txBody>
          <a:bodyPr>
            <a:normAutofit fontScale="90000"/>
          </a:bodyPr>
          <a:lstStyle/>
          <a:p>
            <a:r>
              <a:rPr lang="en-US" dirty="0">
                <a:ea typeface="+mj-lt"/>
                <a:cs typeface="+mj-lt"/>
              </a:rPr>
              <a:t>LITERATURE SURVEY</a:t>
            </a:r>
          </a:p>
        </p:txBody>
      </p:sp>
      <p:sp>
        <p:nvSpPr>
          <p:cNvPr id="9" name="TextBox 8">
            <a:extLst>
              <a:ext uri="{FF2B5EF4-FFF2-40B4-BE49-F238E27FC236}">
                <a16:creationId xmlns:a16="http://schemas.microsoft.com/office/drawing/2014/main" id="{052C6642-7CFC-5455-643A-6D2D217B546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D94C7B7E-06CA-A2CC-762C-448ECFDCFBE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002C0411-AF84-9322-F2D2-97DCCF77327B}"/>
              </a:ext>
            </a:extLst>
          </p:cNvPr>
          <p:cNvSpPr txBox="1"/>
          <p:nvPr/>
        </p:nvSpPr>
        <p:spPr>
          <a:xfrm>
            <a:off x="4830233" y="18880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32" name="Content Placeholder 31">
            <a:extLst>
              <a:ext uri="{FF2B5EF4-FFF2-40B4-BE49-F238E27FC236}">
                <a16:creationId xmlns:a16="http://schemas.microsoft.com/office/drawing/2014/main" id="{DCEE58C0-F121-E441-2600-7FB293EFB6B7}"/>
              </a:ext>
            </a:extLst>
          </p:cNvPr>
          <p:cNvGraphicFramePr>
            <a:graphicFrameLocks noGrp="1"/>
          </p:cNvGraphicFramePr>
          <p:nvPr>
            <p:ph idx="1"/>
            <p:extLst>
              <p:ext uri="{D42A27DB-BD31-4B8C-83A1-F6EECF244321}">
                <p14:modId xmlns:p14="http://schemas.microsoft.com/office/powerpoint/2010/main" val="4246538930"/>
              </p:ext>
            </p:extLst>
          </p:nvPr>
        </p:nvGraphicFramePr>
        <p:xfrm>
          <a:off x="802217" y="1092598"/>
          <a:ext cx="10713537" cy="5216976"/>
        </p:xfrm>
        <a:graphic>
          <a:graphicData uri="http://schemas.openxmlformats.org/drawingml/2006/table">
            <a:tbl>
              <a:tblPr firstRow="1" firstCol="1" bandRow="1">
                <a:tableStyleId>{5C22544A-7EE6-4342-B048-85BDC9FD1C3A}</a:tableStyleId>
              </a:tblPr>
              <a:tblGrid>
                <a:gridCol w="354156">
                  <a:extLst>
                    <a:ext uri="{9D8B030D-6E8A-4147-A177-3AD203B41FA5}">
                      <a16:colId xmlns:a16="http://schemas.microsoft.com/office/drawing/2014/main" val="4214158353"/>
                    </a:ext>
                  </a:extLst>
                </a:gridCol>
                <a:gridCol w="2617197">
                  <a:extLst>
                    <a:ext uri="{9D8B030D-6E8A-4147-A177-3AD203B41FA5}">
                      <a16:colId xmlns:a16="http://schemas.microsoft.com/office/drawing/2014/main" val="1227318708"/>
                    </a:ext>
                  </a:extLst>
                </a:gridCol>
                <a:gridCol w="1517046">
                  <a:extLst>
                    <a:ext uri="{9D8B030D-6E8A-4147-A177-3AD203B41FA5}">
                      <a16:colId xmlns:a16="http://schemas.microsoft.com/office/drawing/2014/main" val="4058474032"/>
                    </a:ext>
                  </a:extLst>
                </a:gridCol>
                <a:gridCol w="1396281">
                  <a:extLst>
                    <a:ext uri="{9D8B030D-6E8A-4147-A177-3AD203B41FA5}">
                      <a16:colId xmlns:a16="http://schemas.microsoft.com/office/drawing/2014/main" val="2990982351"/>
                    </a:ext>
                  </a:extLst>
                </a:gridCol>
                <a:gridCol w="2354583">
                  <a:extLst>
                    <a:ext uri="{9D8B030D-6E8A-4147-A177-3AD203B41FA5}">
                      <a16:colId xmlns:a16="http://schemas.microsoft.com/office/drawing/2014/main" val="4185747597"/>
                    </a:ext>
                  </a:extLst>
                </a:gridCol>
                <a:gridCol w="2474274">
                  <a:extLst>
                    <a:ext uri="{9D8B030D-6E8A-4147-A177-3AD203B41FA5}">
                      <a16:colId xmlns:a16="http://schemas.microsoft.com/office/drawing/2014/main" val="2985426695"/>
                    </a:ext>
                  </a:extLst>
                </a:gridCol>
              </a:tblGrid>
              <a:tr h="674687">
                <a:tc>
                  <a:txBody>
                    <a:bodyPr/>
                    <a:lstStyle/>
                    <a:p>
                      <a:pPr algn="l">
                        <a:lnSpc>
                          <a:spcPct val="150000"/>
                        </a:lnSpc>
                      </a:pPr>
                      <a:r>
                        <a:rPr lang="en-US" sz="1600" dirty="0">
                          <a:effectLst/>
                        </a:rPr>
                        <a:t>#</a:t>
                      </a:r>
                    </a:p>
                  </a:txBody>
                  <a:tcPr marL="43941" marR="43941" marT="0" marB="0"/>
                </a:tc>
                <a:tc>
                  <a:txBody>
                    <a:bodyPr/>
                    <a:lstStyle/>
                    <a:p>
                      <a:pPr algn="ctr">
                        <a:lnSpc>
                          <a:spcPct val="150000"/>
                        </a:lnSpc>
                      </a:pPr>
                      <a:r>
                        <a:rPr lang="en-US" sz="1600" dirty="0">
                          <a:effectLst/>
                        </a:rPr>
                        <a:t>Author, Publication Year, Title</a:t>
                      </a:r>
                    </a:p>
                  </a:txBody>
                  <a:tcPr marL="43941" marR="43941" marT="0" marB="0"/>
                </a:tc>
                <a:tc>
                  <a:txBody>
                    <a:bodyPr/>
                    <a:lstStyle/>
                    <a:p>
                      <a:pPr algn="ctr">
                        <a:lnSpc>
                          <a:spcPct val="150000"/>
                        </a:lnSpc>
                      </a:pPr>
                      <a:r>
                        <a:rPr lang="en-US" sz="1600" dirty="0">
                          <a:effectLst/>
                        </a:rPr>
                        <a:t>Proposed work</a:t>
                      </a:r>
                    </a:p>
                  </a:txBody>
                  <a:tcPr marL="43941" marR="43941" marT="0" marB="0"/>
                </a:tc>
                <a:tc>
                  <a:txBody>
                    <a:bodyPr/>
                    <a:lstStyle/>
                    <a:p>
                      <a:pPr algn="ctr">
                        <a:lnSpc>
                          <a:spcPct val="150000"/>
                        </a:lnSpc>
                      </a:pPr>
                      <a:r>
                        <a:rPr lang="en-US" sz="1600" dirty="0">
                          <a:effectLst/>
                        </a:rPr>
                        <a:t>Algorithm Used</a:t>
                      </a:r>
                    </a:p>
                  </a:txBody>
                  <a:tcPr marL="43941" marR="43941" marT="0" marB="0"/>
                </a:tc>
                <a:tc>
                  <a:txBody>
                    <a:bodyPr/>
                    <a:lstStyle/>
                    <a:p>
                      <a:pPr algn="ctr">
                        <a:lnSpc>
                          <a:spcPct val="150000"/>
                        </a:lnSpc>
                      </a:pPr>
                      <a:r>
                        <a:rPr lang="en-US" sz="1600" dirty="0">
                          <a:effectLst/>
                        </a:rPr>
                        <a:t>Advantages</a:t>
                      </a:r>
                    </a:p>
                  </a:txBody>
                  <a:tcPr marL="43941" marR="43941" marT="0" marB="0"/>
                </a:tc>
                <a:tc>
                  <a:txBody>
                    <a:bodyPr/>
                    <a:lstStyle/>
                    <a:p>
                      <a:pPr algn="ctr">
                        <a:lnSpc>
                          <a:spcPct val="150000"/>
                        </a:lnSpc>
                      </a:pPr>
                      <a:r>
                        <a:rPr lang="en-US" sz="1600" dirty="0">
                          <a:effectLst/>
                        </a:rPr>
                        <a:t>Limitations</a:t>
                      </a:r>
                    </a:p>
                  </a:txBody>
                  <a:tcPr marL="43941" marR="43941" marT="0" marB="0"/>
                </a:tc>
                <a:extLst>
                  <a:ext uri="{0D108BD9-81ED-4DB2-BD59-A6C34878D82A}">
                    <a16:rowId xmlns:a16="http://schemas.microsoft.com/office/drawing/2014/main" val="2904397743"/>
                  </a:ext>
                </a:extLst>
              </a:tr>
              <a:tr h="1561041">
                <a:tc>
                  <a:txBody>
                    <a:bodyPr/>
                    <a:lstStyle/>
                    <a:p>
                      <a:pPr algn="ctr"/>
                      <a:r>
                        <a:rPr lang="en-US" sz="1400" dirty="0">
                          <a:effectLst/>
                        </a:rPr>
                        <a:t>4.</a:t>
                      </a:r>
                    </a:p>
                  </a:txBody>
                  <a:tcPr marL="43941" marR="43941" marT="0" marB="0"/>
                </a:tc>
                <a:tc>
                  <a:txBody>
                    <a:bodyPr/>
                    <a:lstStyle/>
                    <a:p>
                      <a:pPr algn="ctr"/>
                      <a:r>
                        <a:rPr lang="en-US" sz="1400" dirty="0">
                          <a:effectLst/>
                        </a:rPr>
                        <a:t>A. Tar. (July 26 2018) Smart contracts, explained. [Online]. Available: https://cointelegraph.com/ explained/smart-contracts-explained.</a:t>
                      </a:r>
                    </a:p>
                  </a:txBody>
                  <a:tcPr marL="43941" marR="43941" marT="0" marB="0"/>
                </a:tc>
                <a:tc>
                  <a:txBody>
                    <a:bodyPr/>
                    <a:lstStyle/>
                    <a:p>
                      <a:pPr algn="ctr"/>
                      <a:r>
                        <a:rPr lang="en-US" sz="1400" dirty="0">
                          <a:effectLst/>
                        </a:rPr>
                        <a:t>Explanation for the programs stored on a blockchain that run when predetermined conditions are met.</a:t>
                      </a:r>
                    </a:p>
                  </a:txBody>
                  <a:tcPr marL="43941" marR="43941" marT="0" marB="0"/>
                </a:tc>
                <a:tc>
                  <a:txBody>
                    <a:bodyPr/>
                    <a:lstStyle/>
                    <a:p>
                      <a:pPr algn="ctr"/>
                      <a:r>
                        <a:rPr lang="en-US" sz="1400" dirty="0">
                          <a:effectLst/>
                        </a:rPr>
                        <a:t>Ethereum smart contracts</a:t>
                      </a:r>
                    </a:p>
                  </a:txBody>
                  <a:tcPr marL="43941" marR="43941" marT="0" marB="0"/>
                </a:tc>
                <a:tc>
                  <a:txBody>
                    <a:bodyPr/>
                    <a:lstStyle/>
                    <a:p>
                      <a:pPr algn="ctr"/>
                      <a:r>
                        <a:rPr lang="en-US" sz="1400" dirty="0">
                          <a:effectLst/>
                        </a:rPr>
                        <a:t>automatically controls the transfer of digital assets between the parties under certain conditions</a:t>
                      </a:r>
                    </a:p>
                  </a:txBody>
                  <a:tcPr marL="43941" marR="43941" marT="0" marB="0"/>
                </a:tc>
                <a:tc>
                  <a:txBody>
                    <a:bodyPr/>
                    <a:lstStyle/>
                    <a:p>
                      <a:pPr algn="ctr"/>
                      <a:r>
                        <a:rPr lang="en-US" sz="1400" dirty="0">
                          <a:effectLst/>
                        </a:rPr>
                        <a:t>Difficult to change. Changing smart contract processes is almost impossible, any error in the code can be time-consuming and expensive to correct.</a:t>
                      </a:r>
                    </a:p>
                  </a:txBody>
                  <a:tcPr marL="43941" marR="43941" marT="0" marB="0"/>
                </a:tc>
                <a:extLst>
                  <a:ext uri="{0D108BD9-81ED-4DB2-BD59-A6C34878D82A}">
                    <a16:rowId xmlns:a16="http://schemas.microsoft.com/office/drawing/2014/main" val="851254434"/>
                  </a:ext>
                </a:extLst>
              </a:tr>
              <a:tr h="1441979">
                <a:tc>
                  <a:txBody>
                    <a:bodyPr/>
                    <a:lstStyle/>
                    <a:p>
                      <a:pPr algn="ctr"/>
                      <a:r>
                        <a:rPr lang="en-US" sz="1400" dirty="0">
                          <a:effectLst/>
                        </a:rPr>
                        <a:t>5.</a:t>
                      </a:r>
                    </a:p>
                  </a:txBody>
                  <a:tcPr marL="43941" marR="43941" marT="0" marB="0"/>
                </a:tc>
                <a:tc>
                  <a:txBody>
                    <a:bodyPr/>
                    <a:lstStyle/>
                    <a:p>
                      <a:pPr algn="ctr"/>
                      <a:r>
                        <a:rPr lang="en-US" sz="1400" dirty="0" err="1">
                          <a:effectLst/>
                        </a:rPr>
                        <a:t>Antorweep</a:t>
                      </a:r>
                      <a:r>
                        <a:rPr lang="en-US" sz="1400" dirty="0">
                          <a:effectLst/>
                        </a:rPr>
                        <a:t> Chakravorty and </a:t>
                      </a:r>
                      <a:r>
                        <a:rPr lang="en-US" sz="1400" dirty="0" err="1">
                          <a:effectLst/>
                        </a:rPr>
                        <a:t>Chunming</a:t>
                      </a:r>
                      <a:r>
                        <a:rPr lang="en-US" sz="1400" dirty="0">
                          <a:effectLst/>
                        </a:rPr>
                        <a:t> Rong, </a:t>
                      </a:r>
                      <a:r>
                        <a:rPr lang="en-US" sz="1400" dirty="0" err="1">
                          <a:effectLst/>
                        </a:rPr>
                        <a:t>Ushare</a:t>
                      </a:r>
                      <a:r>
                        <a:rPr lang="en-US" sz="1400" dirty="0">
                          <a:effectLst/>
                        </a:rPr>
                        <a:t>, Conference Paper – January 2017.</a:t>
                      </a:r>
                    </a:p>
                  </a:txBody>
                  <a:tcPr marL="43941" marR="43941" marT="0" marB="0"/>
                </a:tc>
                <a:tc>
                  <a:txBody>
                    <a:bodyPr/>
                    <a:lstStyle/>
                    <a:p>
                      <a:pPr algn="ctr"/>
                      <a:r>
                        <a:rPr lang="en-US" sz="1400" dirty="0">
                          <a:effectLst/>
                        </a:rPr>
                        <a:t>User controlled social media based on blockchain</a:t>
                      </a:r>
                    </a:p>
                  </a:txBody>
                  <a:tcPr marL="43941" marR="43941" marT="0" marB="0"/>
                </a:tc>
                <a:tc>
                  <a:txBody>
                    <a:bodyPr/>
                    <a:lstStyle/>
                    <a:p>
                      <a:pPr algn="ctr"/>
                      <a:r>
                        <a:rPr lang="en-US" sz="1400" dirty="0">
                          <a:effectLst/>
                        </a:rPr>
                        <a:t>Personal Certiﬁcate Authority (PCA)</a:t>
                      </a:r>
                    </a:p>
                    <a:p>
                      <a:pPr algn="ctr"/>
                      <a:endParaRPr lang="en-US" sz="1400" dirty="0">
                        <a:effectLst/>
                      </a:endParaRPr>
                    </a:p>
                    <a:p>
                      <a:pPr algn="ctr"/>
                      <a:r>
                        <a:rPr lang="en-US" sz="1400" dirty="0">
                          <a:effectLst/>
                        </a:rPr>
                        <a:t>DECENT algorithm</a:t>
                      </a:r>
                    </a:p>
                  </a:txBody>
                  <a:tcPr marL="43941" marR="43941" marT="0" marB="0"/>
                </a:tc>
                <a:tc>
                  <a:txBody>
                    <a:bodyPr/>
                    <a:lstStyle/>
                    <a:p>
                      <a:pPr algn="ctr"/>
                      <a:r>
                        <a:rPr lang="en-US" sz="1400" dirty="0">
                          <a:effectLst/>
                        </a:rPr>
                        <a:t>support oﬀsite encryption of data and mechanisms to share them through the blockchain.</a:t>
                      </a:r>
                    </a:p>
                  </a:txBody>
                  <a:tcPr marL="43941" marR="43941" marT="0" marB="0"/>
                </a:tc>
                <a:tc>
                  <a:txBody>
                    <a:bodyPr/>
                    <a:lstStyle/>
                    <a:p>
                      <a:pPr algn="ctr"/>
                      <a:r>
                        <a:rPr lang="en-US" sz="1400" dirty="0">
                          <a:effectLst/>
                        </a:rPr>
                        <a:t>a token value reaches zero, it reverts to the previous state and does not allow any future share of that data item.</a:t>
                      </a:r>
                    </a:p>
                  </a:txBody>
                  <a:tcPr marL="43941" marR="43941" marT="0" marB="0"/>
                </a:tc>
                <a:extLst>
                  <a:ext uri="{0D108BD9-81ED-4DB2-BD59-A6C34878D82A}">
                    <a16:rowId xmlns:a16="http://schemas.microsoft.com/office/drawing/2014/main" val="1244369070"/>
                  </a:ext>
                </a:extLst>
              </a:tr>
              <a:tr h="1520282">
                <a:tc>
                  <a:txBody>
                    <a:bodyPr/>
                    <a:lstStyle/>
                    <a:p>
                      <a:pPr algn="ctr"/>
                      <a:r>
                        <a:rPr lang="en-US" sz="1400" dirty="0">
                          <a:effectLst/>
                        </a:rPr>
                        <a:t>6.</a:t>
                      </a:r>
                    </a:p>
                  </a:txBody>
                  <a:tcPr marL="43941" marR="43941" marT="0" marB="0"/>
                </a:tc>
                <a:tc>
                  <a:txBody>
                    <a:bodyPr/>
                    <a:lstStyle/>
                    <a:p>
                      <a:pPr algn="ctr"/>
                      <a:r>
                        <a:rPr lang="en-US" sz="1400" dirty="0">
                          <a:effectLst/>
                        </a:rPr>
                        <a:t>Q. Xu, C. </a:t>
                      </a:r>
                      <a:r>
                        <a:rPr lang="en-US" sz="1400" dirty="0" err="1">
                          <a:effectLst/>
                        </a:rPr>
                        <a:t>Jin</a:t>
                      </a:r>
                      <a:r>
                        <a:rPr lang="en-US" sz="1400" dirty="0">
                          <a:effectLst/>
                        </a:rPr>
                        <a:t>, M. F. B. M. Rasid, B. </a:t>
                      </a:r>
                      <a:r>
                        <a:rPr lang="en-US" sz="1400" dirty="0" err="1">
                          <a:effectLst/>
                        </a:rPr>
                        <a:t>Veeravalli</a:t>
                      </a:r>
                      <a:r>
                        <a:rPr lang="en-US" sz="1400" dirty="0">
                          <a:effectLst/>
                        </a:rPr>
                        <a:t>, and K. M. M. Aung, Multimedia Tools and Applications, pp. 1–26, 2017</a:t>
                      </a:r>
                    </a:p>
                  </a:txBody>
                  <a:tcPr marL="43941" marR="43941" marT="0" marB="0"/>
                </a:tc>
                <a:tc>
                  <a:txBody>
                    <a:bodyPr/>
                    <a:lstStyle/>
                    <a:p>
                      <a:pPr algn="ctr"/>
                      <a:r>
                        <a:rPr lang="en-US" sz="1400" dirty="0">
                          <a:effectLst/>
                        </a:rPr>
                        <a:t>Blockchain-based decentralized content trust for docker images</a:t>
                      </a:r>
                    </a:p>
                  </a:txBody>
                  <a:tcPr marL="43941" marR="43941" marT="0" marB="0"/>
                </a:tc>
                <a:tc>
                  <a:txBody>
                    <a:bodyPr/>
                    <a:lstStyle/>
                    <a:p>
                      <a:pPr algn="ctr"/>
                      <a:r>
                        <a:rPr lang="en-US" sz="1400" dirty="0">
                          <a:effectLst/>
                        </a:rPr>
                        <a:t>DTC algorithm</a:t>
                      </a:r>
                    </a:p>
                  </a:txBody>
                  <a:tcPr marL="43941" marR="43941" marT="0" marB="0"/>
                </a:tc>
                <a:tc>
                  <a:txBody>
                    <a:bodyPr/>
                    <a:lstStyle/>
                    <a:p>
                      <a:pPr algn="ctr"/>
                      <a:r>
                        <a:rPr lang="en-US" sz="1400" dirty="0">
                          <a:effectLst/>
                        </a:rPr>
                        <a:t>protection against a single point of failure</a:t>
                      </a:r>
                    </a:p>
                    <a:p>
                      <a:pPr algn="ctr"/>
                      <a:endParaRPr lang="en-US" sz="1400" dirty="0">
                        <a:effectLst/>
                      </a:endParaRPr>
                    </a:p>
                    <a:p>
                      <a:pPr algn="ctr"/>
                      <a:r>
                        <a:rPr lang="en-US" sz="1400" dirty="0">
                          <a:effectLst/>
                        </a:rPr>
                        <a:t>removes the need of a central authority to manage trust</a:t>
                      </a:r>
                    </a:p>
                  </a:txBody>
                  <a:tcPr marL="43941" marR="43941" marT="0" marB="0"/>
                </a:tc>
                <a:tc>
                  <a:txBody>
                    <a:bodyPr/>
                    <a:lstStyle/>
                    <a:p>
                      <a:pPr algn="ctr"/>
                      <a:r>
                        <a:rPr lang="en-US" sz="1400" dirty="0">
                          <a:effectLst/>
                        </a:rPr>
                        <a:t>Limited Protection against Server Compromise</a:t>
                      </a:r>
                    </a:p>
                    <a:p>
                      <a:pPr algn="ctr"/>
                      <a:endParaRPr lang="en-US" sz="1400" dirty="0">
                        <a:effectLst/>
                      </a:endParaRPr>
                    </a:p>
                    <a:p>
                      <a:pPr algn="ctr"/>
                      <a:r>
                        <a:rPr lang="en-US" sz="1400" dirty="0">
                          <a:effectLst/>
                        </a:rPr>
                        <a:t>Potential DoS Attack</a:t>
                      </a:r>
                    </a:p>
                  </a:txBody>
                  <a:tcPr marL="43941" marR="43941" marT="0" marB="0"/>
                </a:tc>
                <a:extLst>
                  <a:ext uri="{0D108BD9-81ED-4DB2-BD59-A6C34878D82A}">
                    <a16:rowId xmlns:a16="http://schemas.microsoft.com/office/drawing/2014/main" val="101328541"/>
                  </a:ext>
                </a:extLst>
              </a:tr>
            </a:tbl>
          </a:graphicData>
        </a:graphic>
      </p:graphicFrame>
    </p:spTree>
    <p:extLst>
      <p:ext uri="{BB962C8B-B14F-4D97-AF65-F5344CB8AC3E}">
        <p14:creationId xmlns:p14="http://schemas.microsoft.com/office/powerpoint/2010/main" val="113998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FBB2-5DB9-9972-FE4B-B9175387F7C6}"/>
              </a:ext>
            </a:extLst>
          </p:cNvPr>
          <p:cNvSpPr>
            <a:spLocks noGrp="1"/>
          </p:cNvSpPr>
          <p:nvPr>
            <p:ph type="title"/>
          </p:nvPr>
        </p:nvSpPr>
        <p:spPr>
          <a:xfrm>
            <a:off x="685801" y="334433"/>
            <a:ext cx="10131425" cy="514351"/>
          </a:xfrm>
        </p:spPr>
        <p:txBody>
          <a:bodyPr>
            <a:normAutofit fontScale="90000"/>
          </a:bodyPr>
          <a:lstStyle/>
          <a:p>
            <a:r>
              <a:rPr lang="en-US" dirty="0">
                <a:cs typeface="Calibri Light"/>
              </a:rPr>
              <a:t>Literature survey</a:t>
            </a:r>
            <a:endParaRPr lang="en-US" dirty="0"/>
          </a:p>
        </p:txBody>
      </p:sp>
      <p:sp>
        <p:nvSpPr>
          <p:cNvPr id="6" name="TextBox 5">
            <a:extLst>
              <a:ext uri="{FF2B5EF4-FFF2-40B4-BE49-F238E27FC236}">
                <a16:creationId xmlns:a16="http://schemas.microsoft.com/office/drawing/2014/main" id="{A14557BC-5C42-D032-8D11-7EA12154A8F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303D6C68-951B-FCC4-3152-5F618FA1B95D}"/>
              </a:ext>
            </a:extLst>
          </p:cNvPr>
          <p:cNvGraphicFramePr>
            <a:graphicFrameLocks noGrp="1"/>
          </p:cNvGraphicFramePr>
          <p:nvPr>
            <p:ph idx="1"/>
            <p:extLst>
              <p:ext uri="{D42A27DB-BD31-4B8C-83A1-F6EECF244321}">
                <p14:modId xmlns:p14="http://schemas.microsoft.com/office/powerpoint/2010/main" val="1307378921"/>
              </p:ext>
            </p:extLst>
          </p:nvPr>
        </p:nvGraphicFramePr>
        <p:xfrm>
          <a:off x="797074" y="1094067"/>
          <a:ext cx="10932893" cy="5262775"/>
        </p:xfrm>
        <a:graphic>
          <a:graphicData uri="http://schemas.openxmlformats.org/drawingml/2006/table">
            <a:tbl>
              <a:tblPr firstRow="1" firstCol="1" bandRow="1">
                <a:tableStyleId>{5C22544A-7EE6-4342-B048-85BDC9FD1C3A}</a:tableStyleId>
              </a:tblPr>
              <a:tblGrid>
                <a:gridCol w="351109">
                  <a:extLst>
                    <a:ext uri="{9D8B030D-6E8A-4147-A177-3AD203B41FA5}">
                      <a16:colId xmlns:a16="http://schemas.microsoft.com/office/drawing/2014/main" val="3491839175"/>
                    </a:ext>
                  </a:extLst>
                </a:gridCol>
                <a:gridCol w="2669209">
                  <a:extLst>
                    <a:ext uri="{9D8B030D-6E8A-4147-A177-3AD203B41FA5}">
                      <a16:colId xmlns:a16="http://schemas.microsoft.com/office/drawing/2014/main" val="867710483"/>
                    </a:ext>
                  </a:extLst>
                </a:gridCol>
                <a:gridCol w="1835081">
                  <a:extLst>
                    <a:ext uri="{9D8B030D-6E8A-4147-A177-3AD203B41FA5}">
                      <a16:colId xmlns:a16="http://schemas.microsoft.com/office/drawing/2014/main" val="35196657"/>
                    </a:ext>
                  </a:extLst>
                </a:gridCol>
                <a:gridCol w="1350123">
                  <a:extLst>
                    <a:ext uri="{9D8B030D-6E8A-4147-A177-3AD203B41FA5}">
                      <a16:colId xmlns:a16="http://schemas.microsoft.com/office/drawing/2014/main" val="4217011346"/>
                    </a:ext>
                  </a:extLst>
                </a:gridCol>
                <a:gridCol w="2087259">
                  <a:extLst>
                    <a:ext uri="{9D8B030D-6E8A-4147-A177-3AD203B41FA5}">
                      <a16:colId xmlns:a16="http://schemas.microsoft.com/office/drawing/2014/main" val="1533505866"/>
                    </a:ext>
                  </a:extLst>
                </a:gridCol>
                <a:gridCol w="2640112">
                  <a:extLst>
                    <a:ext uri="{9D8B030D-6E8A-4147-A177-3AD203B41FA5}">
                      <a16:colId xmlns:a16="http://schemas.microsoft.com/office/drawing/2014/main" val="2793761976"/>
                    </a:ext>
                  </a:extLst>
                </a:gridCol>
              </a:tblGrid>
              <a:tr h="252073">
                <a:tc>
                  <a:txBody>
                    <a:bodyPr/>
                    <a:lstStyle/>
                    <a:p>
                      <a:pPr algn="ctr">
                        <a:lnSpc>
                          <a:spcPct val="150000"/>
                        </a:lnSpc>
                      </a:pPr>
                      <a:r>
                        <a:rPr lang="en-US" sz="1600" dirty="0">
                          <a:effectLst/>
                        </a:rPr>
                        <a:t>#</a:t>
                      </a:r>
                    </a:p>
                  </a:txBody>
                  <a:tcPr marL="43819" marR="43819" marT="0" marB="0"/>
                </a:tc>
                <a:tc>
                  <a:txBody>
                    <a:bodyPr/>
                    <a:lstStyle/>
                    <a:p>
                      <a:pPr algn="ctr">
                        <a:lnSpc>
                          <a:spcPct val="150000"/>
                        </a:lnSpc>
                      </a:pPr>
                      <a:r>
                        <a:rPr lang="en-US" sz="1600" dirty="0">
                          <a:effectLst/>
                        </a:rPr>
                        <a:t>Author, Publication Year, Title</a:t>
                      </a:r>
                    </a:p>
                  </a:txBody>
                  <a:tcPr marL="43819" marR="43819" marT="0" marB="0"/>
                </a:tc>
                <a:tc>
                  <a:txBody>
                    <a:bodyPr/>
                    <a:lstStyle/>
                    <a:p>
                      <a:pPr algn="ctr">
                        <a:lnSpc>
                          <a:spcPct val="150000"/>
                        </a:lnSpc>
                      </a:pPr>
                      <a:r>
                        <a:rPr lang="en-US" sz="1600" dirty="0">
                          <a:effectLst/>
                        </a:rPr>
                        <a:t>Proposed work</a:t>
                      </a:r>
                    </a:p>
                  </a:txBody>
                  <a:tcPr marL="43819" marR="43819" marT="0" marB="0"/>
                </a:tc>
                <a:tc>
                  <a:txBody>
                    <a:bodyPr/>
                    <a:lstStyle/>
                    <a:p>
                      <a:pPr algn="ctr">
                        <a:lnSpc>
                          <a:spcPct val="150000"/>
                        </a:lnSpc>
                      </a:pPr>
                      <a:r>
                        <a:rPr lang="en-US" sz="1600" dirty="0">
                          <a:effectLst/>
                        </a:rPr>
                        <a:t>Algorithm Used</a:t>
                      </a:r>
                    </a:p>
                  </a:txBody>
                  <a:tcPr marL="43819" marR="43819" marT="0" marB="0"/>
                </a:tc>
                <a:tc>
                  <a:txBody>
                    <a:bodyPr/>
                    <a:lstStyle/>
                    <a:p>
                      <a:pPr algn="ctr">
                        <a:lnSpc>
                          <a:spcPct val="150000"/>
                        </a:lnSpc>
                      </a:pPr>
                      <a:r>
                        <a:rPr lang="en-US" sz="1600" dirty="0">
                          <a:effectLst/>
                        </a:rPr>
                        <a:t>Advantages</a:t>
                      </a:r>
                    </a:p>
                  </a:txBody>
                  <a:tcPr marL="43819" marR="43819" marT="0" marB="0"/>
                </a:tc>
                <a:tc>
                  <a:txBody>
                    <a:bodyPr/>
                    <a:lstStyle/>
                    <a:p>
                      <a:pPr algn="ctr">
                        <a:lnSpc>
                          <a:spcPct val="150000"/>
                        </a:lnSpc>
                      </a:pPr>
                      <a:r>
                        <a:rPr lang="en-US" sz="1600" dirty="0">
                          <a:effectLst/>
                        </a:rPr>
                        <a:t>Limitations</a:t>
                      </a:r>
                    </a:p>
                  </a:txBody>
                  <a:tcPr marL="43819" marR="43819" marT="0" marB="0"/>
                </a:tc>
                <a:extLst>
                  <a:ext uri="{0D108BD9-81ED-4DB2-BD59-A6C34878D82A}">
                    <a16:rowId xmlns:a16="http://schemas.microsoft.com/office/drawing/2014/main" val="4145190075"/>
                  </a:ext>
                </a:extLst>
              </a:tr>
              <a:tr h="1336145">
                <a:tc>
                  <a:txBody>
                    <a:bodyPr/>
                    <a:lstStyle/>
                    <a:p>
                      <a:pPr algn="ctr"/>
                      <a:r>
                        <a:rPr lang="en-US" sz="1400" dirty="0">
                          <a:effectLst/>
                        </a:rPr>
                        <a:t>7.</a:t>
                      </a:r>
                    </a:p>
                  </a:txBody>
                  <a:tcPr marL="43819" marR="43819" marT="0" marB="0"/>
                </a:tc>
                <a:tc>
                  <a:txBody>
                    <a:bodyPr/>
                    <a:lstStyle/>
                    <a:p>
                      <a:pPr algn="ctr"/>
                      <a:r>
                        <a:rPr lang="en-US" sz="1400" dirty="0">
                          <a:effectLst/>
                        </a:rPr>
                        <a:t>Buterin, Ethereum White Paper. 2014, p.23.</a:t>
                      </a:r>
                    </a:p>
                  </a:txBody>
                  <a:tcPr marL="43819" marR="43819" marT="0" marB="0"/>
                </a:tc>
                <a:tc>
                  <a:txBody>
                    <a:bodyPr/>
                    <a:lstStyle/>
                    <a:p>
                      <a:pPr algn="ctr"/>
                      <a:r>
                        <a:rPr lang="en-US" sz="1400" dirty="0">
                          <a:effectLst/>
                        </a:rPr>
                        <a:t>A NEXT GENERATION SMART CONTRACT &amp; DECENTRALIZED APPLICATION PLATFORM</a:t>
                      </a:r>
                    </a:p>
                  </a:txBody>
                  <a:tcPr marL="43819" marR="43819" marT="0" marB="0"/>
                </a:tc>
                <a:tc>
                  <a:txBody>
                    <a:bodyPr/>
                    <a:lstStyle/>
                    <a:p>
                      <a:pPr algn="ctr"/>
                      <a:r>
                        <a:rPr lang="en-US" sz="1400" dirty="0">
                          <a:effectLst/>
                        </a:rPr>
                        <a:t>Ethereum smart contracts</a:t>
                      </a:r>
                    </a:p>
                  </a:txBody>
                  <a:tcPr marL="43819" marR="43819" marT="0" marB="0"/>
                </a:tc>
                <a:tc>
                  <a:txBody>
                    <a:bodyPr/>
                    <a:lstStyle/>
                    <a:p>
                      <a:pPr algn="ctr"/>
                      <a:r>
                        <a:rPr lang="en-US" sz="1400" dirty="0">
                          <a:effectLst/>
                        </a:rPr>
                        <a:t>Backup, speed, safety, accuracy is obtained on using Ethereum smart contracts.</a:t>
                      </a:r>
                    </a:p>
                  </a:txBody>
                  <a:tcPr marL="43819" marR="43819" marT="0" marB="0"/>
                </a:tc>
                <a:tc>
                  <a:txBody>
                    <a:bodyPr/>
                    <a:lstStyle/>
                    <a:p>
                      <a:pPr algn="ctr"/>
                      <a:r>
                        <a:rPr lang="en-US" sz="1400" dirty="0">
                          <a:effectLst/>
                        </a:rPr>
                        <a:t>Possibility of loopholes and vague terms</a:t>
                      </a:r>
                    </a:p>
                  </a:txBody>
                  <a:tcPr marL="43819" marR="43819" marT="0" marB="0"/>
                </a:tc>
                <a:extLst>
                  <a:ext uri="{0D108BD9-81ED-4DB2-BD59-A6C34878D82A}">
                    <a16:rowId xmlns:a16="http://schemas.microsoft.com/office/drawing/2014/main" val="3187515651"/>
                  </a:ext>
                </a:extLst>
              </a:tr>
              <a:tr h="1468437">
                <a:tc>
                  <a:txBody>
                    <a:bodyPr/>
                    <a:lstStyle/>
                    <a:p>
                      <a:pPr algn="ctr"/>
                      <a:r>
                        <a:rPr lang="en-US" sz="1400" dirty="0">
                          <a:effectLst/>
                        </a:rPr>
                        <a:t>8.</a:t>
                      </a:r>
                    </a:p>
                  </a:txBody>
                  <a:tcPr marL="43819" marR="43819" marT="0" marB="0"/>
                </a:tc>
                <a:tc>
                  <a:txBody>
                    <a:bodyPr/>
                    <a:lstStyle/>
                    <a:p>
                      <a:pPr algn="ctr"/>
                      <a:r>
                        <a:rPr lang="en-US" sz="1400" dirty="0">
                          <a:effectLst/>
                        </a:rPr>
                        <a:t>M. </a:t>
                      </a:r>
                      <a:r>
                        <a:rPr lang="en-US" sz="1400" dirty="0" err="1">
                          <a:effectLst/>
                        </a:rPr>
                        <a:t>Andrychowicz</a:t>
                      </a:r>
                      <a:r>
                        <a:rPr lang="en-US" sz="1400" dirty="0">
                          <a:effectLst/>
                        </a:rPr>
                        <a:t>, S. </a:t>
                      </a:r>
                      <a:r>
                        <a:rPr lang="en-US" sz="1400" dirty="0" err="1">
                          <a:effectLst/>
                        </a:rPr>
                        <a:t>Dziembowski</a:t>
                      </a:r>
                      <a:r>
                        <a:rPr lang="en-US" sz="1400" dirty="0">
                          <a:effectLst/>
                        </a:rPr>
                        <a:t>, D. </a:t>
                      </a:r>
                      <a:r>
                        <a:rPr lang="en-US" sz="1400" dirty="0" err="1">
                          <a:effectLst/>
                        </a:rPr>
                        <a:t>Malinowski,and</a:t>
                      </a:r>
                      <a:r>
                        <a:rPr lang="en-US" sz="1400" dirty="0">
                          <a:effectLst/>
                        </a:rPr>
                        <a:t> L. Mazurek. In 2014 IEEE Symposium on Security and Privacy, pages 443–458. IEEE, 2014</a:t>
                      </a:r>
                    </a:p>
                  </a:txBody>
                  <a:tcPr marL="43819" marR="43819" marT="0" marB="0"/>
                </a:tc>
                <a:tc>
                  <a:txBody>
                    <a:bodyPr/>
                    <a:lstStyle/>
                    <a:p>
                      <a:pPr algn="ctr"/>
                      <a:r>
                        <a:rPr lang="en-US" sz="1400" dirty="0">
                          <a:effectLst/>
                        </a:rPr>
                        <a:t>Secure multiparty computations on bit coin</a:t>
                      </a:r>
                    </a:p>
                  </a:txBody>
                  <a:tcPr marL="43819" marR="43819" marT="0" marB="0"/>
                </a:tc>
                <a:tc>
                  <a:txBody>
                    <a:bodyPr/>
                    <a:lstStyle/>
                    <a:p>
                      <a:pPr algn="ctr"/>
                      <a:r>
                        <a:rPr lang="en-US" sz="1400" dirty="0">
                          <a:effectLst/>
                        </a:rPr>
                        <a:t>Bitcoin cryptocurrency wallet</a:t>
                      </a:r>
                    </a:p>
                  </a:txBody>
                  <a:tcPr marL="43819" marR="43819" marT="0" marB="0"/>
                </a:tc>
                <a:tc>
                  <a:txBody>
                    <a:bodyPr/>
                    <a:lstStyle/>
                    <a:p>
                      <a:pPr algn="ctr"/>
                      <a:r>
                        <a:rPr lang="en-US" sz="1400" dirty="0">
                          <a:effectLst/>
                        </a:rPr>
                        <a:t>Secure and no charge backs (lower transaction fees)</a:t>
                      </a:r>
                    </a:p>
                  </a:txBody>
                  <a:tcPr marL="43819" marR="43819" marT="0" marB="0"/>
                </a:tc>
                <a:tc>
                  <a:txBody>
                    <a:bodyPr/>
                    <a:lstStyle/>
                    <a:p>
                      <a:pPr algn="ctr"/>
                      <a:r>
                        <a:rPr lang="en-US" sz="1400" dirty="0">
                          <a:effectLst/>
                        </a:rPr>
                        <a:t>The value of Bitcoins is constantly fluctuating according to demand which would not please the user that the reward we are offering</a:t>
                      </a:r>
                    </a:p>
                  </a:txBody>
                  <a:tcPr marL="43819" marR="43819" marT="0" marB="0"/>
                </a:tc>
                <a:extLst>
                  <a:ext uri="{0D108BD9-81ED-4DB2-BD59-A6C34878D82A}">
                    <a16:rowId xmlns:a16="http://schemas.microsoft.com/office/drawing/2014/main" val="826937824"/>
                  </a:ext>
                </a:extLst>
              </a:tr>
              <a:tr h="1764519">
                <a:tc>
                  <a:txBody>
                    <a:bodyPr/>
                    <a:lstStyle/>
                    <a:p>
                      <a:pPr algn="ctr"/>
                      <a:r>
                        <a:rPr lang="en-US" sz="1400" dirty="0">
                          <a:effectLst/>
                        </a:rPr>
                        <a:t>9.</a:t>
                      </a:r>
                    </a:p>
                  </a:txBody>
                  <a:tcPr marL="43819" marR="43819" marT="0" marB="0"/>
                </a:tc>
                <a:tc>
                  <a:txBody>
                    <a:bodyPr/>
                    <a:lstStyle/>
                    <a:p>
                      <a:pPr algn="ctr"/>
                      <a:r>
                        <a:rPr lang="en-US" sz="1400" dirty="0">
                          <a:effectLst/>
                        </a:rPr>
                        <a:t>Datta, A.; </a:t>
                      </a:r>
                      <a:r>
                        <a:rPr lang="en-US" sz="1400" dirty="0" err="1">
                          <a:effectLst/>
                        </a:rPr>
                        <a:t>Buchegger</a:t>
                      </a:r>
                      <a:r>
                        <a:rPr lang="en-US" sz="1400" dirty="0">
                          <a:effectLst/>
                        </a:rPr>
                        <a:t>, S.; Vu, L.H.; Strufe, T.; </a:t>
                      </a:r>
                      <a:r>
                        <a:rPr lang="en-US" sz="1400" dirty="0" err="1">
                          <a:effectLst/>
                        </a:rPr>
                        <a:t>Rzadca</a:t>
                      </a:r>
                      <a:r>
                        <a:rPr lang="en-US" sz="1400" dirty="0">
                          <a:effectLst/>
                        </a:rPr>
                        <a:t>, K. In Handbook of Social Network Technologies and Applications; Springer: Boston, MA, USA, 2010; pp. 349–378</a:t>
                      </a:r>
                    </a:p>
                  </a:txBody>
                  <a:tcPr marL="43819" marR="43819" marT="0" marB="0"/>
                </a:tc>
                <a:tc>
                  <a:txBody>
                    <a:bodyPr/>
                    <a:lstStyle/>
                    <a:p>
                      <a:pPr algn="ctr"/>
                      <a:r>
                        <a:rPr lang="en-US" sz="1400" dirty="0">
                          <a:effectLst/>
                        </a:rPr>
                        <a:t>Decentralized Online Social Networks</a:t>
                      </a:r>
                    </a:p>
                  </a:txBody>
                  <a:tcPr marL="43819" marR="43819" marT="0" marB="0"/>
                </a:tc>
                <a:tc>
                  <a:txBody>
                    <a:bodyPr/>
                    <a:lstStyle/>
                    <a:p>
                      <a:pPr algn="ctr"/>
                      <a:r>
                        <a:rPr lang="en-US" sz="1400" dirty="0">
                          <a:effectLst/>
                        </a:rPr>
                        <a:t>distributed ledger technology,</a:t>
                      </a:r>
                    </a:p>
                    <a:p>
                      <a:pPr algn="ctr"/>
                      <a:r>
                        <a:rPr lang="en-US" sz="1400" dirty="0">
                          <a:effectLst/>
                        </a:rPr>
                        <a:t>cryptography and P2P (peer-to-peer)</a:t>
                      </a:r>
                    </a:p>
                  </a:txBody>
                  <a:tcPr marL="43819" marR="43819" marT="0" marB="0"/>
                </a:tc>
                <a:tc>
                  <a:txBody>
                    <a:bodyPr/>
                    <a:lstStyle/>
                    <a:p>
                      <a:pPr algn="ctr"/>
                      <a:r>
                        <a:rPr lang="en-US" sz="1400" dirty="0">
                          <a:effectLst/>
                        </a:rPr>
                        <a:t>develop a distributed algorithm to detect the dynamic community</a:t>
                      </a:r>
                    </a:p>
                  </a:txBody>
                  <a:tcPr marL="43819" marR="43819" marT="0" marB="0"/>
                </a:tc>
                <a:tc>
                  <a:txBody>
                    <a:bodyPr/>
                    <a:lstStyle/>
                    <a:p>
                      <a:pPr algn="ctr"/>
                      <a:r>
                        <a:rPr lang="en-US" sz="1400" dirty="0">
                          <a:effectLst/>
                        </a:rPr>
                        <a:t>By analyzing the dynamic results, we show that the network is very shattered and not even close to the static view.</a:t>
                      </a:r>
                    </a:p>
                  </a:txBody>
                  <a:tcPr marL="43819" marR="43819" marT="0" marB="0"/>
                </a:tc>
                <a:extLst>
                  <a:ext uri="{0D108BD9-81ED-4DB2-BD59-A6C34878D82A}">
                    <a16:rowId xmlns:a16="http://schemas.microsoft.com/office/drawing/2014/main" val="49323436"/>
                  </a:ext>
                </a:extLst>
              </a:tr>
            </a:tbl>
          </a:graphicData>
        </a:graphic>
      </p:graphicFrame>
    </p:spTree>
    <p:extLst>
      <p:ext uri="{BB962C8B-B14F-4D97-AF65-F5344CB8AC3E}">
        <p14:creationId xmlns:p14="http://schemas.microsoft.com/office/powerpoint/2010/main" val="33723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92245-A823-6EF9-2892-0AF1822DE1FA}"/>
              </a:ext>
            </a:extLst>
          </p:cNvPr>
          <p:cNvSpPr>
            <a:spLocks noGrp="1"/>
          </p:cNvSpPr>
          <p:nvPr>
            <p:ph type="title"/>
          </p:nvPr>
        </p:nvSpPr>
        <p:spPr>
          <a:xfrm>
            <a:off x="685801" y="533400"/>
            <a:ext cx="10820400" cy="1177092"/>
          </a:xfrm>
        </p:spPr>
        <p:txBody>
          <a:bodyPr anchor="b">
            <a:normAutofit/>
          </a:bodyPr>
          <a:lstStyle/>
          <a:p>
            <a:pPr algn="ctr"/>
            <a:r>
              <a:rPr lang="en-US" sz="4400">
                <a:cs typeface="Calibri Light"/>
              </a:rPr>
              <a:t>Problem statement</a:t>
            </a:r>
            <a:endParaRPr lang="en-US" sz="4400"/>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7DC179-9F5D-E19E-9E18-19080CBD68E6}"/>
              </a:ext>
            </a:extLst>
          </p:cNvPr>
          <p:cNvSpPr>
            <a:spLocks noGrp="1"/>
          </p:cNvSpPr>
          <p:nvPr>
            <p:ph idx="1"/>
          </p:nvPr>
        </p:nvSpPr>
        <p:spPr>
          <a:xfrm>
            <a:off x="685801" y="2243892"/>
            <a:ext cx="10820400" cy="3547308"/>
          </a:xfrm>
        </p:spPr>
        <p:txBody>
          <a:bodyPr anchor="t">
            <a:normAutofit/>
          </a:bodyPr>
          <a:lstStyle/>
          <a:p>
            <a:r>
              <a:rPr lang="en-US" sz="2000" dirty="0">
                <a:ea typeface="+mn-lt"/>
                <a:cs typeface="+mn-lt"/>
              </a:rPr>
              <a:t>As we are aware, Facebook provides decent service at the extremely high cost of constantly disregarding user privacy, common decency, and laws around the world, and yet they still have billions of users as they are the monopoly. </a:t>
            </a:r>
          </a:p>
          <a:p>
            <a:r>
              <a:rPr lang="en-US" sz="2000" dirty="0">
                <a:ea typeface="+mn-lt"/>
                <a:cs typeface="+mn-lt"/>
              </a:rPr>
              <a:t>Monopolies breed complacency, low quality, and high costs. And Facebook has a monopoly over your friend network. We can’t leave because everyone is on Facebook. Switching to a new platform means every single one of your friends has to make a new account, download a new app, and you have to rebuild that whole network—if you can convince them at all. </a:t>
            </a:r>
          </a:p>
          <a:p>
            <a:r>
              <a:rPr lang="en-US" sz="2000" dirty="0">
                <a:ea typeface="+mn-lt"/>
                <a:cs typeface="+mn-lt"/>
              </a:rPr>
              <a:t>It’s the same story for any platform (though most don’t charge such a high price), and it’s unavoidable. Hence, we believe the solution is a decentralized social network which is encrypted.</a:t>
            </a:r>
          </a:p>
        </p:txBody>
      </p:sp>
    </p:spTree>
    <p:extLst>
      <p:ext uri="{BB962C8B-B14F-4D97-AF65-F5344CB8AC3E}">
        <p14:creationId xmlns:p14="http://schemas.microsoft.com/office/powerpoint/2010/main" val="349488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061E6-5105-08F8-81DF-F47E6B57B8A0}"/>
              </a:ext>
            </a:extLst>
          </p:cNvPr>
          <p:cNvSpPr>
            <a:spLocks noGrp="1"/>
          </p:cNvSpPr>
          <p:nvPr>
            <p:ph type="title"/>
          </p:nvPr>
        </p:nvSpPr>
        <p:spPr>
          <a:xfrm>
            <a:off x="685799" y="1150076"/>
            <a:ext cx="3659389" cy="4557849"/>
          </a:xfrm>
        </p:spPr>
        <p:txBody>
          <a:bodyPr>
            <a:normAutofit/>
          </a:bodyPr>
          <a:lstStyle/>
          <a:p>
            <a:pPr algn="r"/>
            <a:r>
              <a:rPr lang="en-US" dirty="0">
                <a:cs typeface="Calibri Light"/>
              </a:rPr>
              <a:t>objective</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DB76A3-0B44-1414-4B24-FC76A6F2E852}"/>
              </a:ext>
            </a:extLst>
          </p:cNvPr>
          <p:cNvSpPr>
            <a:spLocks noGrp="1"/>
          </p:cNvSpPr>
          <p:nvPr>
            <p:ph idx="1"/>
          </p:nvPr>
        </p:nvSpPr>
        <p:spPr>
          <a:xfrm>
            <a:off x="4988658" y="1150076"/>
            <a:ext cx="6517543" cy="4557849"/>
          </a:xfrm>
        </p:spPr>
        <p:txBody>
          <a:bodyPr>
            <a:normAutofit/>
          </a:bodyPr>
          <a:lstStyle/>
          <a:p>
            <a:pPr marL="0" indent="0">
              <a:buNone/>
            </a:pPr>
            <a:r>
              <a:rPr lang="en-US" dirty="0">
                <a:ea typeface="+mn-lt"/>
                <a:cs typeface="+mn-lt"/>
              </a:rPr>
              <a:t>Online social networks (OSN) are becoming more important in people’s daily life, however, all popular OSNs are centralized, and this raises a series of security, privacy and management issues. A decentralized architecture based on blockchain technology provides the ability to solve above issues. In this paper, an OSN service is developed based on blockchain technology in order to make it operate decentralized. Large volume of data norm ally required low-security requirements can be stored in Interplanetary Filesystem (IPFS) to make data decentralized. A decentralized autonomous organization is developed for user autonomy, users can self-manage the OSN in a democratic way.</a:t>
            </a:r>
            <a:endParaRPr lang="en-US" dirty="0">
              <a:cs typeface="Calibri" panose="020F0502020204030204"/>
            </a:endParaRPr>
          </a:p>
        </p:txBody>
      </p:sp>
    </p:spTree>
    <p:extLst>
      <p:ext uri="{BB962C8B-B14F-4D97-AF65-F5344CB8AC3E}">
        <p14:creationId xmlns:p14="http://schemas.microsoft.com/office/powerpoint/2010/main" val="309121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7CE7-D871-744F-EC68-36585798DF45}"/>
              </a:ext>
            </a:extLst>
          </p:cNvPr>
          <p:cNvSpPr>
            <a:spLocks noGrp="1"/>
          </p:cNvSpPr>
          <p:nvPr>
            <p:ph type="title"/>
          </p:nvPr>
        </p:nvSpPr>
        <p:spPr>
          <a:xfrm>
            <a:off x="7844639" y="2527296"/>
            <a:ext cx="3706762" cy="1608124"/>
          </a:xfrm>
        </p:spPr>
        <p:txBody>
          <a:bodyPr>
            <a:normAutofit/>
          </a:bodyPr>
          <a:lstStyle/>
          <a:p>
            <a:r>
              <a:rPr lang="en-US" dirty="0">
                <a:cs typeface="Calibri Light"/>
              </a:rPr>
              <a:t>System architecture</a:t>
            </a:r>
            <a:endParaRPr lang="en-US" dirty="0"/>
          </a:p>
        </p:txBody>
      </p:sp>
      <p:pic>
        <p:nvPicPr>
          <p:cNvPr id="4" name="Picture 4">
            <a:extLst>
              <a:ext uri="{FF2B5EF4-FFF2-40B4-BE49-F238E27FC236}">
                <a16:creationId xmlns:a16="http://schemas.microsoft.com/office/drawing/2014/main" id="{8F1A1C7F-5EE2-B5DD-0215-7C37ED481927}"/>
              </a:ext>
            </a:extLst>
          </p:cNvPr>
          <p:cNvPicPr>
            <a:picLocks noChangeAspect="1"/>
          </p:cNvPicPr>
          <p:nvPr/>
        </p:nvPicPr>
        <p:blipFill>
          <a:blip r:embed="rId3"/>
          <a:stretch>
            <a:fillRect/>
          </a:stretch>
        </p:blipFill>
        <p:spPr>
          <a:xfrm>
            <a:off x="643464" y="846936"/>
            <a:ext cx="6897878" cy="51734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46541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Celestial</Template>
  <TotalTime>52</TotalTime>
  <Words>2216</Words>
  <Application>Microsoft Office PowerPoint</Application>
  <PresentationFormat>Widescreen</PresentationFormat>
  <Paragraphs>186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Celestial</vt:lpstr>
      <vt:lpstr>Ethegram   -  a blockchain based decentralized social media application with reward system</vt:lpstr>
      <vt:lpstr>index</vt:lpstr>
      <vt:lpstr>introduction</vt:lpstr>
      <vt:lpstr>Literature survey</vt:lpstr>
      <vt:lpstr>LITERATURE SURVEY</vt:lpstr>
      <vt:lpstr>Literature survey</vt:lpstr>
      <vt:lpstr>Problem statement</vt:lpstr>
      <vt:lpstr>objective</vt:lpstr>
      <vt:lpstr>System architecture</vt:lpstr>
      <vt:lpstr>LIST OF MODULES</vt:lpstr>
      <vt:lpstr>Process of registering</vt:lpstr>
      <vt:lpstr>Process of creating post</vt:lpstr>
      <vt:lpstr>Reward system</vt:lpstr>
      <vt:lpstr>IMPLEMENTATION 20%</vt:lpstr>
      <vt:lpstr>UI BUILD </vt:lpstr>
      <vt:lpstr>USER ACCOUNT CREATION</vt:lpstr>
      <vt:lpstr>BLOCK CREATION</vt:lpstr>
      <vt:lpstr>STORAGE CONTRACTS AND UNIT TESTING</vt:lpstr>
      <vt:lpstr>IMPLEMENTATION 50%</vt:lpstr>
      <vt:lpstr>POSTING TWEETS</vt:lpstr>
      <vt:lpstr>PROFILE PAGE</vt:lpstr>
      <vt:lpstr>TWEET STORAGE CONTRACT (updt.)</vt:lpstr>
      <vt:lpstr>TWEET CONTROLLER AND FEED PAGE</vt:lpstr>
      <vt:lpstr>IMPLEMENTATION 70%</vt:lpstr>
      <vt:lpstr>CONNECTING APPLICATION WITH IPFS</vt:lpstr>
      <vt:lpstr>SENDING FILE BUFFER TO IPFS</vt:lpstr>
      <vt:lpstr>File access from ipfs</vt:lpstr>
      <vt:lpstr>Integrating ipfs file to profile page</vt:lpstr>
      <vt:lpstr>IMPLEMENTATION 100%</vt:lpstr>
      <vt:lpstr>CREATE POST WITH AND WITHOUT IMAGE</vt:lpstr>
      <vt:lpstr>CREATE POST WITH AND WITHOUT IMAGE</vt:lpstr>
      <vt:lpstr>Post tipping</vt:lpstr>
      <vt:lpstr>PowerPoint Presentation</vt:lpstr>
      <vt:lpstr>Profile page</vt:lpstr>
      <vt:lpstr>cONCLUSION</vt:lpstr>
      <vt:lpstr>References</vt:lpstr>
      <vt:lpstr>References (contd...)</vt:lpstr>
      <vt:lpstr>Welcome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K M</dc:creator>
  <cp:lastModifiedBy>SANJEEV K M</cp:lastModifiedBy>
  <cp:revision>395</cp:revision>
  <dcterms:created xsi:type="dcterms:W3CDTF">2022-03-30T17:07:34Z</dcterms:created>
  <dcterms:modified xsi:type="dcterms:W3CDTF">2022-06-06T13:22:41Z</dcterms:modified>
</cp:coreProperties>
</file>